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9" r:id="rId1"/>
  </p:sldMasterIdLst>
  <p:notesMasterIdLst>
    <p:notesMasterId r:id="rId51"/>
  </p:notesMasterIdLst>
  <p:sldIdLst>
    <p:sldId id="256" r:id="rId2"/>
    <p:sldId id="259" r:id="rId3"/>
    <p:sldId id="257" r:id="rId4"/>
    <p:sldId id="260" r:id="rId5"/>
    <p:sldId id="258" r:id="rId6"/>
    <p:sldId id="261" r:id="rId7"/>
    <p:sldId id="262" r:id="rId8"/>
    <p:sldId id="263" r:id="rId9"/>
    <p:sldId id="300" r:id="rId10"/>
    <p:sldId id="264" r:id="rId11"/>
    <p:sldId id="268" r:id="rId12"/>
    <p:sldId id="270" r:id="rId13"/>
    <p:sldId id="271" r:id="rId14"/>
    <p:sldId id="272" r:id="rId15"/>
    <p:sldId id="265" r:id="rId16"/>
    <p:sldId id="266" r:id="rId17"/>
    <p:sldId id="267" r:id="rId18"/>
    <p:sldId id="273" r:id="rId19"/>
    <p:sldId id="274" r:id="rId20"/>
    <p:sldId id="275" r:id="rId21"/>
    <p:sldId id="276" r:id="rId22"/>
    <p:sldId id="277" r:id="rId23"/>
    <p:sldId id="278" r:id="rId24"/>
    <p:sldId id="279" r:id="rId25"/>
    <p:sldId id="280" r:id="rId26"/>
    <p:sldId id="281" r:id="rId27"/>
    <p:sldId id="282" r:id="rId28"/>
    <p:sldId id="283" r:id="rId29"/>
    <p:sldId id="286" r:id="rId30"/>
    <p:sldId id="289" r:id="rId31"/>
    <p:sldId id="290" r:id="rId32"/>
    <p:sldId id="291" r:id="rId33"/>
    <p:sldId id="292" r:id="rId34"/>
    <p:sldId id="293" r:id="rId35"/>
    <p:sldId id="294" r:id="rId36"/>
    <p:sldId id="295" r:id="rId37"/>
    <p:sldId id="296" r:id="rId38"/>
    <p:sldId id="297" r:id="rId39"/>
    <p:sldId id="298" r:id="rId40"/>
    <p:sldId id="288" r:id="rId41"/>
    <p:sldId id="306" r:id="rId42"/>
    <p:sldId id="309" r:id="rId43"/>
    <p:sldId id="284" r:id="rId44"/>
    <p:sldId id="287" r:id="rId45"/>
    <p:sldId id="303" r:id="rId46"/>
    <p:sldId id="299" r:id="rId47"/>
    <p:sldId id="301" r:id="rId48"/>
    <p:sldId id="302" r:id="rId49"/>
    <p:sldId id="307"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0013" autoAdjust="0"/>
  </p:normalViewPr>
  <p:slideViewPr>
    <p:cSldViewPr snapToGrid="0">
      <p:cViewPr varScale="1">
        <p:scale>
          <a:sx n="75" d="100"/>
          <a:sy n="75" d="100"/>
        </p:scale>
        <p:origin x="540" y="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B05055-F4D8-4D05-9A25-58B87D7CBD91}" type="datetimeFigureOut">
              <a:rPr lang="en-IN" smtClean="0"/>
              <a:pPr/>
              <a:t>29-02-2024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DE9589-634C-4549-8056-25A499A29E7D}" type="slidenum">
              <a:rPr lang="en-IN" smtClean="0"/>
              <a:pPr/>
              <a:t>‹#›</a:t>
            </a:fld>
            <a:endParaRPr lang="en-IN"/>
          </a:p>
        </p:txBody>
      </p:sp>
    </p:spTree>
    <p:extLst>
      <p:ext uri="{BB962C8B-B14F-4D97-AF65-F5344CB8AC3E}">
        <p14:creationId xmlns:p14="http://schemas.microsoft.com/office/powerpoint/2010/main" val="4286365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DE9589-634C-4549-8056-25A499A29E7D}" type="slidenum">
              <a:rPr lang="en-IN" smtClean="0"/>
              <a:pPr/>
              <a:t>8</a:t>
            </a:fld>
            <a:endParaRPr lang="en-IN"/>
          </a:p>
        </p:txBody>
      </p:sp>
    </p:spTree>
    <p:extLst>
      <p:ext uri="{BB962C8B-B14F-4D97-AF65-F5344CB8AC3E}">
        <p14:creationId xmlns:p14="http://schemas.microsoft.com/office/powerpoint/2010/main" val="1340507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43DE9589-634C-4549-8056-25A499A29E7D}" type="slidenum">
              <a:rPr lang="en-IN" smtClean="0"/>
              <a:pPr/>
              <a:t>28</a:t>
            </a:fld>
            <a:endParaRPr lang="en-IN"/>
          </a:p>
        </p:txBody>
      </p:sp>
    </p:spTree>
    <p:extLst>
      <p:ext uri="{BB962C8B-B14F-4D97-AF65-F5344CB8AC3E}">
        <p14:creationId xmlns:p14="http://schemas.microsoft.com/office/powerpoint/2010/main" val="13765712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51545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1671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060867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88154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0867145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020488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4368909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41797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068587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333005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60071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76738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935548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64380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346584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29-Feb-24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215061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29-Feb-24</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49237237"/>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9A506E-F8CC-D7ED-BE76-3EC5CE51A5E0}"/>
              </a:ext>
            </a:extLst>
          </p:cNvPr>
          <p:cNvSpPr>
            <a:spLocks noGrp="1"/>
          </p:cNvSpPr>
          <p:nvPr>
            <p:ph type="ctrTitle"/>
          </p:nvPr>
        </p:nvSpPr>
        <p:spPr>
          <a:xfrm>
            <a:off x="2952816" y="167856"/>
            <a:ext cx="6919819" cy="805827"/>
          </a:xfrm>
        </p:spPr>
        <p:txBody>
          <a:bodyPr>
            <a:normAutofit/>
          </a:bodyPr>
          <a:lstStyle/>
          <a:p>
            <a:r>
              <a:rPr lang="en-US" sz="3600" b="1" i="1" dirty="0">
                <a:solidFill>
                  <a:schemeClr val="accent1"/>
                </a:solidFill>
                <a:effectLst>
                  <a:outerShdw blurRad="38100" dist="38100" dir="2700000" algn="tl">
                    <a:srgbClr val="000000">
                      <a:alpha val="43137"/>
                    </a:srgbClr>
                  </a:outerShdw>
                </a:effectLst>
              </a:rPr>
              <a:t>Project Name : </a:t>
            </a:r>
            <a:r>
              <a:rPr lang="en-IN" sz="3600" b="1" i="1" dirty="0">
                <a:solidFill>
                  <a:schemeClr val="accent1"/>
                </a:solidFill>
                <a:effectLst>
                  <a:outerShdw blurRad="38100" dist="38100" dir="2700000" algn="tl">
                    <a:srgbClr val="000000">
                      <a:alpha val="43137"/>
                    </a:srgbClr>
                  </a:outerShdw>
                </a:effectLst>
              </a:rPr>
              <a:t>Books wagon</a:t>
            </a:r>
            <a:endParaRPr lang="en-IN" sz="4400" b="1" i="1" dirty="0">
              <a:solidFill>
                <a:schemeClr val="accent1"/>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9606935A-435F-6B7E-8030-5BB6F45EEE7F}"/>
              </a:ext>
            </a:extLst>
          </p:cNvPr>
          <p:cNvSpPr txBox="1"/>
          <p:nvPr/>
        </p:nvSpPr>
        <p:spPr>
          <a:xfrm>
            <a:off x="4782670" y="1157250"/>
            <a:ext cx="3998259" cy="369332"/>
          </a:xfrm>
          <a:prstGeom prst="rect">
            <a:avLst/>
          </a:prstGeom>
          <a:noFill/>
        </p:spPr>
        <p:txBody>
          <a:bodyPr wrap="square" rtlCol="0">
            <a:spAutoFit/>
          </a:bodyPr>
          <a:lstStyle/>
          <a:p>
            <a:r>
              <a:rPr lang="en-IN" b="1" i="1" dirty="0">
                <a:solidFill>
                  <a:schemeClr val="tx1">
                    <a:lumMod val="85000"/>
                    <a:lumOff val="15000"/>
                  </a:schemeClr>
                </a:solidFill>
                <a:effectLst>
                  <a:outerShdw blurRad="38100" dist="38100" dir="2700000" algn="tl">
                    <a:srgbClr val="000000">
                      <a:alpha val="43137"/>
                    </a:srgbClr>
                  </a:outerShdw>
                </a:effectLst>
              </a:rPr>
              <a:t>RLL PROJECT GROUP - 5</a:t>
            </a:r>
          </a:p>
        </p:txBody>
      </p:sp>
      <p:sp>
        <p:nvSpPr>
          <p:cNvPr id="6" name="TextBox 5">
            <a:extLst>
              <a:ext uri="{FF2B5EF4-FFF2-40B4-BE49-F238E27FC236}">
                <a16:creationId xmlns:a16="http://schemas.microsoft.com/office/drawing/2014/main" id="{5BC277F2-E032-B331-8546-B81D07C99A7C}"/>
              </a:ext>
            </a:extLst>
          </p:cNvPr>
          <p:cNvSpPr txBox="1"/>
          <p:nvPr/>
        </p:nvSpPr>
        <p:spPr>
          <a:xfrm>
            <a:off x="3118742" y="2785159"/>
            <a:ext cx="6753893" cy="3139321"/>
          </a:xfrm>
          <a:prstGeom prst="rect">
            <a:avLst/>
          </a:prstGeom>
          <a:noFill/>
        </p:spPr>
        <p:txBody>
          <a:bodyPr wrap="square" rtlCol="0">
            <a:spAutoFit/>
          </a:bodyPr>
          <a:lstStyle/>
          <a:p>
            <a:r>
              <a:rPr lang="en-US" b="1" i="1" dirty="0">
                <a:solidFill>
                  <a:schemeClr val="accent1"/>
                </a:solidFill>
                <a:effectLst>
                  <a:outerShdw blurRad="38100" dist="38100" dir="2700000" algn="tl">
                    <a:srgbClr val="000000">
                      <a:alpha val="43137"/>
                    </a:srgbClr>
                  </a:outerShdw>
                </a:effectLst>
              </a:rPr>
              <a:t>   GROUP MEMBERS:                                     EMPID:</a:t>
            </a:r>
          </a:p>
          <a:p>
            <a:endParaRPr lang="en-US" dirty="0">
              <a:solidFill>
                <a:schemeClr val="accent1"/>
              </a:solidFill>
            </a:endParaRPr>
          </a:p>
          <a:p>
            <a:r>
              <a:rPr lang="en-IN" dirty="0">
                <a:effectLst>
                  <a:outerShdw blurRad="38100" dist="38100" dir="2700000" algn="tl">
                    <a:srgbClr val="000000">
                      <a:alpha val="43137"/>
                    </a:srgbClr>
                  </a:outerShdw>
                </a:effectLst>
                <a:latin typeface="Calibri" panose="020F0502020204030204" pitchFamily="34" charset="0"/>
              </a:rPr>
              <a:t>       Naveen N K                                                           2584249     </a:t>
            </a:r>
          </a:p>
          <a:p>
            <a:r>
              <a:rPr lang="en-IN" dirty="0">
                <a:effectLst>
                  <a:outerShdw blurRad="38100" dist="38100" dir="2700000" algn="tl">
                    <a:srgbClr val="000000">
                      <a:alpha val="43137"/>
                    </a:srgbClr>
                  </a:outerShdw>
                </a:effectLst>
                <a:latin typeface="Calibri" panose="020F0502020204030204" pitchFamily="34" charset="0"/>
              </a:rPr>
              <a:t>       </a:t>
            </a:r>
            <a:r>
              <a:rPr lang="en-IN" dirty="0" err="1">
                <a:effectLst>
                  <a:outerShdw blurRad="38100" dist="38100" dir="2700000" algn="tl">
                    <a:srgbClr val="000000">
                      <a:alpha val="43137"/>
                    </a:srgbClr>
                  </a:outerShdw>
                </a:effectLst>
                <a:latin typeface="Calibri" panose="020F0502020204030204" pitchFamily="34" charset="0"/>
              </a:rPr>
              <a:t>Vetriselvan</a:t>
            </a:r>
            <a:r>
              <a:rPr lang="en-IN" dirty="0">
                <a:effectLst>
                  <a:outerShdw blurRad="38100" dist="38100" dir="2700000" algn="tl">
                    <a:srgbClr val="000000">
                      <a:alpha val="43137"/>
                    </a:srgbClr>
                  </a:outerShdw>
                </a:effectLst>
                <a:latin typeface="Calibri" panose="020F0502020204030204" pitchFamily="34" charset="0"/>
              </a:rPr>
              <a:t> B                                                        2584075</a:t>
            </a:r>
          </a:p>
          <a:p>
            <a:r>
              <a:rPr lang="en-IN" dirty="0">
                <a:effectLst>
                  <a:outerShdw blurRad="38100" dist="38100" dir="2700000" algn="tl">
                    <a:srgbClr val="000000">
                      <a:alpha val="43137"/>
                    </a:srgbClr>
                  </a:outerShdw>
                </a:effectLst>
                <a:latin typeface="Calibri" panose="020F0502020204030204" pitchFamily="34" charset="0"/>
              </a:rPr>
              <a:t>       Ramya P M                                                           2583320</a:t>
            </a:r>
          </a:p>
          <a:p>
            <a:r>
              <a:rPr lang="en-IN" dirty="0">
                <a:effectLst>
                  <a:outerShdw blurRad="38100" dist="38100" dir="2700000" algn="tl">
                    <a:srgbClr val="000000">
                      <a:alpha val="43137"/>
                    </a:srgbClr>
                  </a:outerShdw>
                </a:effectLst>
              </a:rPr>
              <a:t>      </a:t>
            </a:r>
            <a:r>
              <a:rPr lang="en-IN"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Calibri" panose="020F0502020204030204" pitchFamily="34" charset="0"/>
              </a:rPr>
              <a:t>Harshitha N A                                                      2584294</a:t>
            </a:r>
          </a:p>
          <a:p>
            <a:r>
              <a:rPr lang="en-IN" dirty="0">
                <a:effectLst>
                  <a:outerShdw blurRad="38100" dist="38100" dir="2700000" algn="tl">
                    <a:srgbClr val="000000">
                      <a:alpha val="43137"/>
                    </a:srgbClr>
                  </a:outerShdw>
                </a:effectLst>
                <a:latin typeface="Calibri" panose="020F0502020204030204" pitchFamily="34" charset="0"/>
              </a:rPr>
              <a:t>       Prajwal Diwakar                                                  2583451</a:t>
            </a:r>
          </a:p>
          <a:p>
            <a:r>
              <a:rPr lang="en-IN" dirty="0">
                <a:effectLst>
                  <a:outerShdw blurRad="38100" dist="38100" dir="2700000" algn="tl">
                    <a:srgbClr val="000000">
                      <a:alpha val="43137"/>
                    </a:srgbClr>
                  </a:outerShdw>
                </a:effectLst>
                <a:latin typeface="Calibri" panose="020F0502020204030204" pitchFamily="34" charset="0"/>
              </a:rPr>
              <a:t>       </a:t>
            </a:r>
            <a:r>
              <a:rPr lang="en-IN" dirty="0" err="1">
                <a:effectLst>
                  <a:outerShdw blurRad="38100" dist="38100" dir="2700000" algn="tl">
                    <a:srgbClr val="000000">
                      <a:alpha val="43137"/>
                    </a:srgbClr>
                  </a:outerShdw>
                </a:effectLst>
                <a:latin typeface="Calibri" panose="020F0502020204030204" pitchFamily="34" charset="0"/>
              </a:rPr>
              <a:t>Subashree</a:t>
            </a:r>
            <a:r>
              <a:rPr lang="en-IN" dirty="0">
                <a:effectLst>
                  <a:outerShdw blurRad="38100" dist="38100" dir="2700000" algn="tl">
                    <a:srgbClr val="000000">
                      <a:alpha val="43137"/>
                    </a:srgbClr>
                  </a:outerShdw>
                </a:effectLst>
                <a:latin typeface="Calibri" panose="020F0502020204030204" pitchFamily="34" charset="0"/>
              </a:rPr>
              <a:t> S                                                         2584074</a:t>
            </a:r>
          </a:p>
          <a:p>
            <a:r>
              <a:rPr lang="en-IN" dirty="0">
                <a:effectLst>
                  <a:outerShdw blurRad="38100" dist="38100" dir="2700000" algn="tl">
                    <a:srgbClr val="000000">
                      <a:alpha val="43137"/>
                    </a:srgbClr>
                  </a:outerShdw>
                </a:effectLst>
                <a:latin typeface="Calibri" panose="020F0502020204030204" pitchFamily="34" charset="0"/>
              </a:rPr>
              <a:t>       Navin Kiran R                                                       2582868</a:t>
            </a:r>
          </a:p>
          <a:p>
            <a:r>
              <a:rPr lang="en-IN" dirty="0">
                <a:effectLst>
                  <a:outerShdw blurRad="38100" dist="38100" dir="2700000" algn="tl">
                    <a:srgbClr val="000000">
                      <a:alpha val="43137"/>
                    </a:srgbClr>
                  </a:outerShdw>
                </a:effectLst>
                <a:latin typeface="Calibri" panose="020F0502020204030204" pitchFamily="34" charset="0"/>
              </a:rPr>
              <a:t>       Shilpa Kumari                                                      2583497</a:t>
            </a:r>
          </a:p>
          <a:p>
            <a:pPr marL="342900" indent="-342900">
              <a:buFont typeface="+mj-lt"/>
              <a:buAutoNum type="arabicPeriod"/>
            </a:pPr>
            <a:endParaRPr lang="en-IN" b="1" i="1" dirty="0">
              <a:effectLst>
                <a:outerShdw blurRad="38100" dist="38100" dir="2700000" algn="tl">
                  <a:srgbClr val="000000">
                    <a:alpha val="43137"/>
                  </a:srgbClr>
                </a:outerShdw>
              </a:effectLst>
            </a:endParaRPr>
          </a:p>
        </p:txBody>
      </p:sp>
      <p:sp>
        <p:nvSpPr>
          <p:cNvPr id="10" name="Rectangle 1">
            <a:extLst>
              <a:ext uri="{FF2B5EF4-FFF2-40B4-BE49-F238E27FC236}">
                <a16:creationId xmlns:a16="http://schemas.microsoft.com/office/drawing/2014/main" id="{9D6AA15C-0FCD-6F98-6956-44CCFA99F258}"/>
              </a:ext>
            </a:extLst>
          </p:cNvPr>
          <p:cNvSpPr>
            <a:spLocks noChangeArrowheads="1"/>
          </p:cNvSpPr>
          <p:nvPr/>
        </p:nvSpPr>
        <p:spPr bwMode="auto">
          <a:xfrm>
            <a:off x="685800" y="3871913"/>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08151144"/>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535E9-ABB6-EE1A-AEDC-B7C032E2B303}"/>
              </a:ext>
            </a:extLst>
          </p:cNvPr>
          <p:cNvSpPr>
            <a:spLocks noGrp="1"/>
          </p:cNvSpPr>
          <p:nvPr>
            <p:ph type="title"/>
          </p:nvPr>
        </p:nvSpPr>
        <p:spPr>
          <a:xfrm>
            <a:off x="1943100" y="748700"/>
            <a:ext cx="9296400" cy="489073"/>
          </a:xfrm>
        </p:spPr>
        <p:txBody>
          <a:bodyPr>
            <a:normAutofit fontScale="90000"/>
          </a:bodyPr>
          <a:lstStyle/>
          <a:p>
            <a:r>
              <a:rPr lang="en-US" sz="2800" b="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rPr>
              <a:t>Advantages of Selenium for Automated Testing</a:t>
            </a:r>
            <a:endParaRPr lang="en-IN" sz="2800" b="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B8231F71-2AC7-46F2-5963-DF70FE2118BD}"/>
              </a:ext>
            </a:extLst>
          </p:cNvPr>
          <p:cNvSpPr>
            <a:spLocks noGrp="1"/>
          </p:cNvSpPr>
          <p:nvPr>
            <p:ph idx="1"/>
          </p:nvPr>
        </p:nvSpPr>
        <p:spPr>
          <a:xfrm>
            <a:off x="1423151" y="1480931"/>
            <a:ext cx="9924290" cy="5188226"/>
          </a:xfrm>
        </p:spPr>
        <p:txBody>
          <a:bodyPr>
            <a:normAutofit lnSpcReduction="10000"/>
          </a:bodyPr>
          <a:lstStyle/>
          <a:p>
            <a:pPr algn="just">
              <a:buFont typeface="Wingdings" panose="05000000000000000000" pitchFamily="2" charset="2"/>
              <a:buChar char="Ø"/>
            </a:pPr>
            <a:r>
              <a:rPr lang="en-US" sz="2000" b="1" dirty="0">
                <a:solidFill>
                  <a:schemeClr val="tx1"/>
                </a:solidFill>
                <a:latin typeface="Times New Roman" panose="02020603050405020304" pitchFamily="18" charset="0"/>
                <a:cs typeface="Times New Roman" panose="02020603050405020304" pitchFamily="18" charset="0"/>
              </a:rPr>
              <a:t>Language and Framework Support : </a:t>
            </a:r>
            <a:r>
              <a:rPr lang="en-US" sz="2000" dirty="0">
                <a:solidFill>
                  <a:schemeClr val="tx1"/>
                </a:solidFill>
                <a:latin typeface="Times New Roman" panose="02020603050405020304" pitchFamily="18" charset="0"/>
                <a:cs typeface="Times New Roman" panose="02020603050405020304" pitchFamily="18" charset="0"/>
              </a:rPr>
              <a:t>Selenium supports all major languages like Java, Python, JavaScript, C#, Ruby and pearl for software test automation.</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Open Source Availability :</a:t>
            </a:r>
            <a:r>
              <a:rPr lang="en-US" sz="2000" dirty="0">
                <a:solidFill>
                  <a:schemeClr val="tx1"/>
                </a:solidFill>
                <a:latin typeface="Times New Roman" panose="02020603050405020304" pitchFamily="18" charset="0"/>
                <a:cs typeface="Times New Roman" panose="02020603050405020304" pitchFamily="18" charset="0"/>
              </a:rPr>
              <a:t>The availability of open source code is one of the benefits of Selenium. Selenium is a publicly available automation framework that is free to use because it is an open-source product.</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 </a:t>
            </a:r>
            <a:r>
              <a:rPr lang="en-US" sz="2000" b="1" dirty="0">
                <a:solidFill>
                  <a:schemeClr val="tx1"/>
                </a:solidFill>
                <a:latin typeface="Times New Roman" panose="02020603050405020304" pitchFamily="18" charset="0"/>
                <a:cs typeface="Times New Roman" panose="02020603050405020304" pitchFamily="18" charset="0"/>
              </a:rPr>
              <a:t>Multi-Browser Support : </a:t>
            </a:r>
            <a:r>
              <a:rPr lang="en-US" sz="2000" dirty="0">
                <a:solidFill>
                  <a:schemeClr val="tx1"/>
                </a:solidFill>
                <a:latin typeface="Times New Roman" panose="02020603050405020304" pitchFamily="18" charset="0"/>
                <a:cs typeface="Times New Roman" panose="02020603050405020304" pitchFamily="18" charset="0"/>
              </a:rPr>
              <a:t>The Selenium community has been working on improvising every day on one Selenium script for all browsers.</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Reusability and Integrations Selenium automation test used is usable and could be tested across multiple browsers and operating systems.</a:t>
            </a:r>
          </a:p>
          <a:p>
            <a:pPr marL="342900" lvl="0" indent="-342900" algn="just">
              <a:spcAft>
                <a:spcPts val="0"/>
              </a:spcAft>
              <a:buFont typeface="Wingdings" panose="05000000000000000000" pitchFamily="2" charset="2"/>
              <a:buChar char=""/>
              <a:tabLst>
                <a:tab pos="266700" algn="l"/>
              </a:tabLst>
            </a:pPr>
            <a:r>
              <a:rPr lang="en-US" sz="20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Parallel Testing: </a:t>
            </a:r>
            <a:r>
              <a:rPr lang="en-US" sz="20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Selenium WebDriver enables parallel test execution across multiple browsers or environments, which can significantly reduce test execution time and improve overall test efficiency.</a:t>
            </a:r>
          </a:p>
          <a:p>
            <a:pPr algn="just">
              <a:buFont typeface="Wingdings" panose="05000000000000000000" pitchFamily="2" charset="2"/>
              <a:buChar char=""/>
              <a:tabLst>
                <a:tab pos="266700" algn="l"/>
              </a:tabLst>
            </a:pPr>
            <a:r>
              <a:rPr lang="en-US" sz="20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Integration with Testing Frameworks: </a:t>
            </a:r>
            <a:r>
              <a:rPr lang="en-US" sz="20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Selenium WebDriver integrates with popular testing frameworks such as JUnit, TestNG, </a:t>
            </a:r>
            <a:r>
              <a:rPr lang="en-US" sz="2000" dirty="0" err="1">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NUnit</a:t>
            </a:r>
            <a:r>
              <a:rPr lang="en-US" sz="20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and others. This integration enables efficient test organization, execution, and reporting, enhancing the overall testing process.</a:t>
            </a:r>
          </a:p>
          <a:p>
            <a:pPr>
              <a:buFont typeface="Wingdings" panose="05000000000000000000" pitchFamily="2" charset="2"/>
              <a:buChar char=""/>
              <a:tabLst>
                <a:tab pos="266700" algn="l"/>
              </a:tabLst>
            </a:pPr>
            <a:endParaRPr lang="en-US" sz="1800" dirty="0">
              <a:effectLst/>
              <a:latin typeface="Calibri" panose="020F0502020204030204" pitchFamily="34" charset="0"/>
              <a:ea typeface="SimSun" panose="02010600030101010101" pitchFamily="2" charset="-122"/>
              <a:cs typeface="Times New Roman" panose="02020603050405020304" pitchFamily="18" charset="0"/>
            </a:endParaRPr>
          </a:p>
          <a:p>
            <a:pPr marL="342900" lvl="0" indent="-342900">
              <a:spcAft>
                <a:spcPts val="0"/>
              </a:spcAft>
              <a:buFont typeface="Wingdings" panose="05000000000000000000" pitchFamily="2" charset="2"/>
              <a:buChar char=""/>
              <a:tabLst>
                <a:tab pos="266700" algn="l"/>
              </a:tabLst>
            </a:pPr>
            <a:endParaRPr lang="en-US" sz="1800" dirty="0">
              <a:effectLst/>
              <a:latin typeface="Calibri" panose="020F0502020204030204" pitchFamily="34" charset="0"/>
              <a:ea typeface="SimSun" panose="02010600030101010101" pitchFamily="2" charset="-122"/>
              <a:cs typeface="Times New Roman" panose="02020603050405020304" pitchFamily="18" charset="0"/>
            </a:endParaRPr>
          </a:p>
          <a:p>
            <a:pPr marL="0" indent="0">
              <a:spcAft>
                <a:spcPts val="0"/>
              </a:spcAft>
              <a:buNone/>
            </a:pPr>
            <a:endParaRPr lang="en-US" sz="1800" dirty="0">
              <a:effectLst/>
              <a:latin typeface="Calibri" panose="020F0502020204030204" pitchFamily="34" charset="0"/>
              <a:ea typeface="SimSun" panose="02010600030101010101" pitchFamily="2" charset="-122"/>
              <a:cs typeface="Times New Roman" panose="02020603050405020304" pitchFamily="18" charset="0"/>
            </a:endParaRPr>
          </a:p>
          <a:p>
            <a:pPr>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84019791"/>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6C929B-8667-C636-0937-D363E1534A0B}"/>
              </a:ext>
            </a:extLst>
          </p:cNvPr>
          <p:cNvSpPr>
            <a:spLocks noGrp="1"/>
          </p:cNvSpPr>
          <p:nvPr>
            <p:ph idx="1"/>
          </p:nvPr>
        </p:nvSpPr>
        <p:spPr>
          <a:xfrm>
            <a:off x="1838740" y="1789043"/>
            <a:ext cx="9506847" cy="4452731"/>
          </a:xfrm>
        </p:spPr>
        <p:txBody>
          <a:bodyPr>
            <a:normAutofit/>
          </a:bodyPr>
          <a:lstStyle/>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POM -page object model.​</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POM framework" likely refers to Page Object Model framework in software testing.</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 It is a design pattern commonly used in software test automation To  enhance the maintainability, reusability, and readability of automated test scripts.​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It provides a structured way to organize and manage interactions with  web pages or user interfaces in an application</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The Page Object Model (POM) is a design pattern used in test automation to create an object repository for web UI elements.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The page object model is to represent each web page o UI component As A separate class, known as A "page class“.</a:t>
            </a:r>
          </a:p>
          <a:p>
            <a:pPr marL="0" indent="0">
              <a:buNone/>
            </a:pPr>
            <a:endParaRPr lang="en-US" sz="2000" dirty="0"/>
          </a:p>
        </p:txBody>
      </p:sp>
      <p:sp>
        <p:nvSpPr>
          <p:cNvPr id="4" name="TextBox 3">
            <a:extLst>
              <a:ext uri="{FF2B5EF4-FFF2-40B4-BE49-F238E27FC236}">
                <a16:creationId xmlns:a16="http://schemas.microsoft.com/office/drawing/2014/main" id="{B5167287-17B9-5645-9954-3CACBC408AF0}"/>
              </a:ext>
            </a:extLst>
          </p:cNvPr>
          <p:cNvSpPr txBox="1"/>
          <p:nvPr/>
        </p:nvSpPr>
        <p:spPr>
          <a:xfrm>
            <a:off x="4511660" y="432569"/>
            <a:ext cx="4432852" cy="1107996"/>
          </a:xfrm>
          <a:prstGeom prst="rect">
            <a:avLst/>
          </a:prstGeom>
          <a:noFill/>
        </p:spPr>
        <p:txBody>
          <a:bodyPr wrap="square" rtlCol="0">
            <a:spAutoFit/>
          </a:bodyPr>
          <a:lstStyle/>
          <a:p>
            <a:r>
              <a:rPr lang="en-US" sz="24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rPr>
              <a:t>                        </a:t>
            </a:r>
            <a:r>
              <a:rPr lang="en-US" sz="2400" b="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rPr>
              <a:t>POM FRAMEWORK</a:t>
            </a:r>
          </a:p>
          <a:p>
            <a:endParaRPr lang="en-IN" dirty="0"/>
          </a:p>
        </p:txBody>
      </p:sp>
      <p:pic>
        <p:nvPicPr>
          <p:cNvPr id="5" name="Picture 4" descr="Page Object Model (POM) In Selenium Python | LambdaTest">
            <a:extLst>
              <a:ext uri="{FF2B5EF4-FFF2-40B4-BE49-F238E27FC236}">
                <a16:creationId xmlns:a16="http://schemas.microsoft.com/office/drawing/2014/main" id="{3D21F473-EC90-9E32-AE19-3754596D62C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4000747" y="342406"/>
            <a:ext cx="1021827" cy="9496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4075585"/>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4871C-1E80-1140-47C7-CE1100FC63D3}"/>
              </a:ext>
            </a:extLst>
          </p:cNvPr>
          <p:cNvSpPr>
            <a:spLocks noGrp="1"/>
          </p:cNvSpPr>
          <p:nvPr>
            <p:ph type="title"/>
          </p:nvPr>
        </p:nvSpPr>
        <p:spPr>
          <a:xfrm>
            <a:off x="1610139" y="749176"/>
            <a:ext cx="8911687" cy="588465"/>
          </a:xfrm>
        </p:spPr>
        <p:txBody>
          <a:bodyPr>
            <a:normAutofit fontScale="90000"/>
          </a:bodyPr>
          <a:lstStyle/>
          <a:p>
            <a:r>
              <a:rPr lang="en-US" sz="27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rPr>
              <a:t>      </a:t>
            </a:r>
            <a:r>
              <a:rPr lang="en-US" sz="2700" b="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rPr>
              <a:t>USES OF THE POM</a:t>
            </a:r>
            <a:br>
              <a:rPr lang="en-US" sz="3600" b="1" dirty="0">
                <a:solidFill>
                  <a:schemeClr val="tx2">
                    <a:lumMod val="50000"/>
                  </a:schemeClr>
                </a:solidFill>
                <a:latin typeface="Arial Black" panose="020B0A04020102020204" pitchFamily="34" charset="0"/>
              </a:rPr>
            </a:br>
            <a:endParaRPr lang="en-IN" dirty="0"/>
          </a:p>
        </p:txBody>
      </p:sp>
      <p:sp>
        <p:nvSpPr>
          <p:cNvPr id="3" name="Content Placeholder 2">
            <a:extLst>
              <a:ext uri="{FF2B5EF4-FFF2-40B4-BE49-F238E27FC236}">
                <a16:creationId xmlns:a16="http://schemas.microsoft.com/office/drawing/2014/main" id="{D386B216-4362-5B39-D998-BF717400A440}"/>
              </a:ext>
            </a:extLst>
          </p:cNvPr>
          <p:cNvSpPr>
            <a:spLocks noGrp="1"/>
          </p:cNvSpPr>
          <p:nvPr>
            <p:ph idx="1"/>
          </p:nvPr>
        </p:nvSpPr>
        <p:spPr>
          <a:xfrm>
            <a:off x="1610139" y="1580322"/>
            <a:ext cx="9894473" cy="4330900"/>
          </a:xfrm>
        </p:spPr>
        <p:txBody>
          <a:bodyPr>
            <a:normAutofit/>
          </a:bodyPr>
          <a:lstStyle/>
          <a:p>
            <a:pPr marL="0" indent="0">
              <a:buNone/>
            </a:pPr>
            <a:endParaRPr lang="en-US" dirty="0"/>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It helps in creating reusable code and improves test maintenance by separating the UI locators and methods from the test scripts.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This Design Pattern is used in Selenium where web pages are represented by a corresponding class and web elements are represented by the variables of the class and all interactions are possible through the methods or say functions of the class.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Is a design pattern in Selenium that creates an object repository for storing all web elements.​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It helps reduce code duplication and improves test case maintenance. In Page Object Model, consider each web page of an application as a class file.</a:t>
            </a: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362341647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7A371-FF99-519E-8827-3B2F7E9F016F}"/>
              </a:ext>
            </a:extLst>
          </p:cNvPr>
          <p:cNvSpPr>
            <a:spLocks noGrp="1"/>
          </p:cNvSpPr>
          <p:nvPr>
            <p:ph type="title"/>
          </p:nvPr>
        </p:nvSpPr>
        <p:spPr>
          <a:xfrm>
            <a:off x="-577105" y="743378"/>
            <a:ext cx="8911687" cy="578525"/>
          </a:xfrm>
        </p:spPr>
        <p:txBody>
          <a:bodyPr>
            <a:normAutofit/>
          </a:bodyPr>
          <a:lstStyle/>
          <a:p>
            <a:r>
              <a:rPr lang="en-US" sz="2800" b="1" kern="0" spc="-131" dirty="0">
                <a:solidFill>
                  <a:schemeClr val="accent1">
                    <a:lumMod val="75000"/>
                  </a:schemeClr>
                </a:solidFill>
                <a:latin typeface="Arial Black" panose="020B0A04020102020204" pitchFamily="34" charset="0"/>
                <a:ea typeface="Bitter" pitchFamily="34" charset="-122"/>
              </a:rPr>
              <a:t>                     </a:t>
            </a:r>
            <a:r>
              <a:rPr lang="en-US" sz="2800" b="1" kern="0" spc="-13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rPr>
              <a:t>Advantages of POM</a:t>
            </a:r>
            <a:endParaRPr lang="en-IN" sz="2800"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10D19463-469D-35C9-ED4C-C261D89D4563}"/>
              </a:ext>
            </a:extLst>
          </p:cNvPr>
          <p:cNvSpPr>
            <a:spLocks noGrp="1"/>
          </p:cNvSpPr>
          <p:nvPr>
            <p:ph idx="1"/>
          </p:nvPr>
        </p:nvSpPr>
        <p:spPr>
          <a:xfrm>
            <a:off x="1401418" y="1321903"/>
            <a:ext cx="10187608" cy="4989443"/>
          </a:xfrm>
        </p:spPr>
        <p:txBody>
          <a:bodyPr>
            <a:noAutofit/>
          </a:bodyPr>
          <a:lstStyle/>
          <a:p>
            <a:pPr marL="0" indent="0" algn="just">
              <a:lnSpc>
                <a:spcPct val="150000"/>
              </a:lnSpc>
              <a:buNone/>
            </a:pPr>
            <a:r>
              <a:rPr lang="en-IN" b="1" dirty="0">
                <a:solidFill>
                  <a:schemeClr val="tx1"/>
                </a:solidFill>
                <a:latin typeface="Times New Roman" panose="02020603050405020304" pitchFamily="18" charset="0"/>
                <a:cs typeface="Times New Roman" panose="02020603050405020304" pitchFamily="18" charset="0"/>
              </a:rPr>
              <a:t>Code Reusability </a:t>
            </a:r>
          </a:p>
          <a:p>
            <a:pPr marL="0" indent="0" algn="just">
              <a:lnSpc>
                <a:spcPct val="150000"/>
              </a:lnSpc>
              <a:buNone/>
            </a:pPr>
            <a:r>
              <a:rPr lang="en-US" b="1" dirty="0">
                <a:solidFill>
                  <a:schemeClr val="tx1"/>
                </a:solidFill>
                <a:latin typeface="Times New Roman" panose="02020603050405020304" pitchFamily="18" charset="0"/>
                <a:cs typeface="Times New Roman" panose="02020603050405020304" pitchFamily="18" charset="0"/>
              </a:rPr>
              <a:t>Enhanced Test Maintenance : </a:t>
            </a:r>
            <a:r>
              <a:rPr lang="en-US" dirty="0">
                <a:solidFill>
                  <a:schemeClr val="tx1"/>
                </a:solidFill>
                <a:latin typeface="Times New Roman" panose="02020603050405020304" pitchFamily="18" charset="0"/>
                <a:cs typeface="Times New Roman" panose="02020603050405020304" pitchFamily="18" charset="0"/>
              </a:rPr>
              <a:t>Changes in the UI can be localized to the corresponding Page Objects. When UI elements or workflows change, only the affected Page Objects need to be updated, minimizing the impact on test scripts.</a:t>
            </a:r>
          </a:p>
          <a:p>
            <a:pPr marL="0" indent="0" algn="just">
              <a:lnSpc>
                <a:spcPct val="150000"/>
              </a:lnSpc>
              <a:buNone/>
            </a:pPr>
            <a:r>
              <a:rPr lang="en-US" b="1" dirty="0">
                <a:solidFill>
                  <a:schemeClr val="tx1"/>
                </a:solidFill>
                <a:latin typeface="Times New Roman" panose="02020603050405020304" pitchFamily="18" charset="0"/>
                <a:cs typeface="Times New Roman" panose="02020603050405020304" pitchFamily="18" charset="0"/>
              </a:rPr>
              <a:t>Improved Test Readability : </a:t>
            </a:r>
            <a:r>
              <a:rPr lang="en-US" dirty="0">
                <a:solidFill>
                  <a:schemeClr val="tx1"/>
                </a:solidFill>
                <a:latin typeface="Times New Roman" panose="02020603050405020304" pitchFamily="18" charset="0"/>
                <a:cs typeface="Times New Roman" panose="02020603050405020304" pitchFamily="18" charset="0"/>
              </a:rPr>
              <a:t>Test scripts become more readable and easier to understand as interactions with UI elements are abstracted into methods within Page Objects. Test cases focus on business logic rather than low-level UI interactions.</a:t>
            </a:r>
          </a:p>
          <a:p>
            <a:pPr marL="0" indent="0" algn="just">
              <a:lnSpc>
                <a:spcPct val="150000"/>
              </a:lnSpc>
              <a:buNone/>
            </a:pPr>
            <a:r>
              <a:rPr lang="en-US" b="1" dirty="0">
                <a:solidFill>
                  <a:schemeClr val="tx1"/>
                </a:solidFill>
                <a:latin typeface="Times New Roman" panose="02020603050405020304" pitchFamily="18" charset="0"/>
                <a:cs typeface="Times New Roman" panose="02020603050405020304" pitchFamily="18" charset="0"/>
              </a:rPr>
              <a:t>Reduced Code Coupling : </a:t>
            </a:r>
            <a:r>
              <a:rPr lang="en-US" dirty="0">
                <a:solidFill>
                  <a:schemeClr val="tx1"/>
                </a:solidFill>
                <a:latin typeface="Times New Roman" panose="02020603050405020304" pitchFamily="18" charset="0"/>
                <a:cs typeface="Times New Roman" panose="02020603050405020304" pitchFamily="18" charset="0"/>
              </a:rPr>
              <a:t>POM reduces coupling between test scripts and UI elements. Test scripts interact with Page Objects, which handle the details of locating and interacting with UI elements. This separation of concerns makes the codebase more maintainable.</a:t>
            </a:r>
          </a:p>
        </p:txBody>
      </p:sp>
    </p:spTree>
    <p:extLst>
      <p:ext uri="{BB962C8B-B14F-4D97-AF65-F5344CB8AC3E}">
        <p14:creationId xmlns:p14="http://schemas.microsoft.com/office/powerpoint/2010/main" val="20694068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DF785-34A9-8C63-37B8-966FC15867F9}"/>
              </a:ext>
            </a:extLst>
          </p:cNvPr>
          <p:cNvSpPr>
            <a:spLocks noGrp="1"/>
          </p:cNvSpPr>
          <p:nvPr>
            <p:ph type="title"/>
          </p:nvPr>
        </p:nvSpPr>
        <p:spPr>
          <a:xfrm>
            <a:off x="4622460" y="724959"/>
            <a:ext cx="2883536" cy="618281"/>
          </a:xfrm>
        </p:spPr>
        <p:txBody>
          <a:bodyPr>
            <a:normAutofit/>
          </a:bodyPr>
          <a:lstStyle/>
          <a:p>
            <a:r>
              <a:rPr lang="en-US" sz="2400" b="1" dirty="0">
                <a:solidFill>
                  <a:schemeClr val="accent1">
                    <a:lumMod val="75000"/>
                  </a:schemeClr>
                </a:solidFill>
                <a:latin typeface="Times New Roman" panose="02020603050405020304" pitchFamily="18" charset="0"/>
                <a:cs typeface="Times New Roman" panose="02020603050405020304" pitchFamily="18" charset="0"/>
              </a:rPr>
              <a:t>Page Object Model</a:t>
            </a:r>
            <a:endParaRPr lang="en-IN" sz="2400" b="1" dirty="0">
              <a:solidFill>
                <a:schemeClr val="accent1">
                  <a:lumMod val="75000"/>
                </a:schemeClr>
              </a:solidFill>
            </a:endParaRPr>
          </a:p>
        </p:txBody>
      </p:sp>
      <p:sp>
        <p:nvSpPr>
          <p:cNvPr id="3" name="Rectangle: Rounded Corners 2">
            <a:extLst>
              <a:ext uri="{FF2B5EF4-FFF2-40B4-BE49-F238E27FC236}">
                <a16:creationId xmlns:a16="http://schemas.microsoft.com/office/drawing/2014/main" id="{134ED7A1-CA9F-F195-6883-79CDE895F6DF}"/>
              </a:ext>
            </a:extLst>
          </p:cNvPr>
          <p:cNvSpPr/>
          <p:nvPr/>
        </p:nvSpPr>
        <p:spPr>
          <a:xfrm>
            <a:off x="1689652" y="1431235"/>
            <a:ext cx="2087217" cy="94421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User Credentials</a:t>
            </a:r>
          </a:p>
          <a:p>
            <a:pPr algn="ctr"/>
            <a:r>
              <a:rPr lang="en-US" sz="1600" dirty="0">
                <a:latin typeface="Times New Roman" panose="02020603050405020304" pitchFamily="18" charset="0"/>
                <a:cs typeface="Times New Roman" panose="02020603050405020304" pitchFamily="18" charset="0"/>
              </a:rPr>
              <a:t>Username , Password</a:t>
            </a:r>
            <a:endParaRPr lang="en-IN" sz="1600" dirty="0">
              <a:latin typeface="Times New Roman" panose="02020603050405020304" pitchFamily="18" charset="0"/>
              <a:cs typeface="Times New Roman" panose="02020603050405020304" pitchFamily="18" charset="0"/>
            </a:endParaRPr>
          </a:p>
        </p:txBody>
      </p:sp>
      <p:sp>
        <p:nvSpPr>
          <p:cNvPr id="4" name="Rectangle: Rounded Corners 3">
            <a:extLst>
              <a:ext uri="{FF2B5EF4-FFF2-40B4-BE49-F238E27FC236}">
                <a16:creationId xmlns:a16="http://schemas.microsoft.com/office/drawing/2014/main" id="{54A0D99F-9B98-A50B-B589-542C6A6D4D40}"/>
              </a:ext>
            </a:extLst>
          </p:cNvPr>
          <p:cNvSpPr/>
          <p:nvPr/>
        </p:nvSpPr>
        <p:spPr>
          <a:xfrm>
            <a:off x="4880113" y="1416326"/>
            <a:ext cx="2494722" cy="944217"/>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Test Script</a:t>
            </a:r>
          </a:p>
        </p:txBody>
      </p:sp>
      <p:sp>
        <p:nvSpPr>
          <p:cNvPr id="6" name="Rectangle: Rounded Corners 5">
            <a:extLst>
              <a:ext uri="{FF2B5EF4-FFF2-40B4-BE49-F238E27FC236}">
                <a16:creationId xmlns:a16="http://schemas.microsoft.com/office/drawing/2014/main" id="{D6E0F79B-3265-180F-EDF0-4BB98340D120}"/>
              </a:ext>
            </a:extLst>
          </p:cNvPr>
          <p:cNvSpPr/>
          <p:nvPr/>
        </p:nvSpPr>
        <p:spPr>
          <a:xfrm>
            <a:off x="4748951" y="3014043"/>
            <a:ext cx="2757045" cy="82991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Page Object</a:t>
            </a:r>
          </a:p>
          <a:p>
            <a:pPr algn="ctr"/>
            <a:r>
              <a:rPr lang="en-US" sz="1400" dirty="0" err="1">
                <a:latin typeface="Times New Roman" panose="02020603050405020304" pitchFamily="18" charset="0"/>
                <a:cs typeface="Times New Roman" panose="02020603050405020304" pitchFamily="18" charset="0"/>
              </a:rPr>
              <a:t>get_pageobject</a:t>
            </a:r>
            <a:r>
              <a:rPr lang="en-US" sz="1400" dirty="0">
                <a:latin typeface="Times New Roman" panose="02020603050405020304" pitchFamily="18" charset="0"/>
                <a:cs typeface="Times New Roman" panose="02020603050405020304" pitchFamily="18" charset="0"/>
              </a:rPr>
              <a:t>()</a:t>
            </a:r>
          </a:p>
          <a:p>
            <a:pPr algn="ctr"/>
            <a:r>
              <a:rPr lang="en-US" sz="1400" dirty="0">
                <a:latin typeface="Times New Roman" panose="02020603050405020304" pitchFamily="18" charset="0"/>
                <a:cs typeface="Times New Roman" panose="02020603050405020304" pitchFamily="18" charset="0"/>
              </a:rPr>
              <a:t>Return the page Object</a:t>
            </a:r>
            <a:endParaRPr lang="en-IN" sz="1400" dirty="0">
              <a:latin typeface="Times New Roman" panose="02020603050405020304" pitchFamily="18" charset="0"/>
              <a:cs typeface="Times New Roman" panose="02020603050405020304" pitchFamily="18" charset="0"/>
            </a:endParaRPr>
          </a:p>
        </p:txBody>
      </p:sp>
      <p:cxnSp>
        <p:nvCxnSpPr>
          <p:cNvPr id="8" name="Straight Arrow Connector 7">
            <a:extLst>
              <a:ext uri="{FF2B5EF4-FFF2-40B4-BE49-F238E27FC236}">
                <a16:creationId xmlns:a16="http://schemas.microsoft.com/office/drawing/2014/main" id="{EDB6505F-CF0B-14FF-EF7E-FDA7FC7FCED4}"/>
              </a:ext>
            </a:extLst>
          </p:cNvPr>
          <p:cNvCxnSpPr>
            <a:stCxn id="3" idx="3"/>
            <a:endCxn id="4" idx="1"/>
          </p:cNvCxnSpPr>
          <p:nvPr/>
        </p:nvCxnSpPr>
        <p:spPr>
          <a:xfrm flipV="1">
            <a:off x="3776869" y="1888435"/>
            <a:ext cx="1103244" cy="14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D1D4D8F-4923-08D6-1395-1F041926AFD1}"/>
              </a:ext>
            </a:extLst>
          </p:cNvPr>
          <p:cNvCxnSpPr>
            <a:cxnSpLocks/>
            <a:stCxn id="6" idx="0"/>
            <a:endCxn id="4" idx="2"/>
          </p:cNvCxnSpPr>
          <p:nvPr/>
        </p:nvCxnSpPr>
        <p:spPr>
          <a:xfrm flipV="1">
            <a:off x="6127474" y="2360543"/>
            <a:ext cx="0" cy="6535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B5C20E31-B699-6E79-C105-20009E1A1501}"/>
              </a:ext>
            </a:extLst>
          </p:cNvPr>
          <p:cNvSpPr/>
          <p:nvPr/>
        </p:nvSpPr>
        <p:spPr>
          <a:xfrm>
            <a:off x="1613157" y="4507395"/>
            <a:ext cx="1630018" cy="63610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Login Page</a:t>
            </a:r>
            <a:endParaRPr lang="en-IN" b="1" dirty="0">
              <a:latin typeface="Times New Roman" panose="02020603050405020304" pitchFamily="18" charset="0"/>
              <a:cs typeface="Times New Roman" panose="02020603050405020304" pitchFamily="18" charset="0"/>
            </a:endParaRPr>
          </a:p>
        </p:txBody>
      </p:sp>
      <p:sp>
        <p:nvSpPr>
          <p:cNvPr id="16" name="Rectangle: Rounded Corners 15">
            <a:extLst>
              <a:ext uri="{FF2B5EF4-FFF2-40B4-BE49-F238E27FC236}">
                <a16:creationId xmlns:a16="http://schemas.microsoft.com/office/drawing/2014/main" id="{82B89D3B-8B29-734A-AD3E-C5DD33AFDE01}"/>
              </a:ext>
            </a:extLst>
          </p:cNvPr>
          <p:cNvSpPr/>
          <p:nvPr/>
        </p:nvSpPr>
        <p:spPr>
          <a:xfrm>
            <a:off x="4164496" y="4497457"/>
            <a:ext cx="1580321" cy="63610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Register Page</a:t>
            </a:r>
            <a:endParaRPr lang="en-IN" b="1" dirty="0">
              <a:latin typeface="Times New Roman" panose="02020603050405020304" pitchFamily="18" charset="0"/>
              <a:cs typeface="Times New Roman" panose="02020603050405020304" pitchFamily="18" charset="0"/>
            </a:endParaRPr>
          </a:p>
        </p:txBody>
      </p:sp>
      <p:cxnSp>
        <p:nvCxnSpPr>
          <p:cNvPr id="28" name="Straight Arrow Connector 27">
            <a:extLst>
              <a:ext uri="{FF2B5EF4-FFF2-40B4-BE49-F238E27FC236}">
                <a16:creationId xmlns:a16="http://schemas.microsoft.com/office/drawing/2014/main" id="{A26E5359-FEA2-E713-E746-D7C2803DE075}"/>
              </a:ext>
            </a:extLst>
          </p:cNvPr>
          <p:cNvCxnSpPr>
            <a:cxnSpLocks/>
          </p:cNvCxnSpPr>
          <p:nvPr/>
        </p:nvCxnSpPr>
        <p:spPr>
          <a:xfrm flipV="1">
            <a:off x="4959626" y="3843956"/>
            <a:ext cx="0" cy="6584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6F80ACE-BDD2-AE0E-51B4-678770FE898D}"/>
              </a:ext>
            </a:extLst>
          </p:cNvPr>
          <p:cNvCxnSpPr>
            <a:cxnSpLocks/>
            <a:stCxn id="16" idx="1"/>
            <a:endCxn id="15" idx="3"/>
          </p:cNvCxnSpPr>
          <p:nvPr/>
        </p:nvCxnSpPr>
        <p:spPr>
          <a:xfrm flipH="1">
            <a:off x="3243175" y="4815509"/>
            <a:ext cx="921321" cy="99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Connector: Elbow 44">
            <a:extLst>
              <a:ext uri="{FF2B5EF4-FFF2-40B4-BE49-F238E27FC236}">
                <a16:creationId xmlns:a16="http://schemas.microsoft.com/office/drawing/2014/main" id="{52BBD574-9C4A-9C4E-6DB9-C6AFD8D3932C}"/>
              </a:ext>
            </a:extLst>
          </p:cNvPr>
          <p:cNvCxnSpPr>
            <a:cxnSpLocks/>
            <a:stCxn id="15" idx="0"/>
            <a:endCxn id="6" idx="1"/>
          </p:cNvCxnSpPr>
          <p:nvPr/>
        </p:nvCxnSpPr>
        <p:spPr>
          <a:xfrm rot="5400000" flipH="1" flipV="1">
            <a:off x="3049361" y="2807806"/>
            <a:ext cx="1078395" cy="232078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Rectangle: Rounded Corners 28">
            <a:extLst>
              <a:ext uri="{FF2B5EF4-FFF2-40B4-BE49-F238E27FC236}">
                <a16:creationId xmlns:a16="http://schemas.microsoft.com/office/drawing/2014/main" id="{979F5E1D-18CA-419C-A436-AA00C47B3972}"/>
              </a:ext>
            </a:extLst>
          </p:cNvPr>
          <p:cNvSpPr/>
          <p:nvPr/>
        </p:nvSpPr>
        <p:spPr>
          <a:xfrm>
            <a:off x="9472580" y="4473714"/>
            <a:ext cx="1580321" cy="63610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Search Page</a:t>
            </a:r>
            <a:endParaRPr lang="en-IN" b="1" dirty="0">
              <a:latin typeface="Times New Roman" panose="02020603050405020304" pitchFamily="18" charset="0"/>
              <a:cs typeface="Times New Roman" panose="02020603050405020304" pitchFamily="18" charset="0"/>
            </a:endParaRPr>
          </a:p>
        </p:txBody>
      </p:sp>
      <p:sp>
        <p:nvSpPr>
          <p:cNvPr id="31" name="Rectangle: Rounded Corners 30">
            <a:extLst>
              <a:ext uri="{FF2B5EF4-FFF2-40B4-BE49-F238E27FC236}">
                <a16:creationId xmlns:a16="http://schemas.microsoft.com/office/drawing/2014/main" id="{0A3ADF20-2009-4B6A-B7AF-BDBA24F20EEC}"/>
              </a:ext>
            </a:extLst>
          </p:cNvPr>
          <p:cNvSpPr/>
          <p:nvPr/>
        </p:nvSpPr>
        <p:spPr>
          <a:xfrm>
            <a:off x="6818538" y="4497457"/>
            <a:ext cx="1580321" cy="63610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b="1" dirty="0">
                <a:latin typeface="Times New Roman" panose="02020603050405020304" pitchFamily="18" charset="0"/>
                <a:cs typeface="Times New Roman" panose="02020603050405020304" pitchFamily="18" charset="0"/>
              </a:rPr>
              <a:t>Personal settings Page</a:t>
            </a:r>
            <a:endParaRPr lang="en-IN" b="1" dirty="0">
              <a:latin typeface="Times New Roman" panose="02020603050405020304" pitchFamily="18" charset="0"/>
              <a:cs typeface="Times New Roman" panose="02020603050405020304" pitchFamily="18" charset="0"/>
            </a:endParaRPr>
          </a:p>
        </p:txBody>
      </p:sp>
      <p:cxnSp>
        <p:nvCxnSpPr>
          <p:cNvPr id="34" name="Straight Arrow Connector 33">
            <a:extLst>
              <a:ext uri="{FF2B5EF4-FFF2-40B4-BE49-F238E27FC236}">
                <a16:creationId xmlns:a16="http://schemas.microsoft.com/office/drawing/2014/main" id="{FF07AB0A-C11B-4E40-9A77-4F6B7A62D7BE}"/>
              </a:ext>
            </a:extLst>
          </p:cNvPr>
          <p:cNvCxnSpPr>
            <a:cxnSpLocks/>
          </p:cNvCxnSpPr>
          <p:nvPr/>
        </p:nvCxnSpPr>
        <p:spPr>
          <a:xfrm flipV="1">
            <a:off x="7245626" y="3848926"/>
            <a:ext cx="0" cy="65846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Connector: Elbow 21">
            <a:extLst>
              <a:ext uri="{FF2B5EF4-FFF2-40B4-BE49-F238E27FC236}">
                <a16:creationId xmlns:a16="http://schemas.microsoft.com/office/drawing/2014/main" id="{C6F11ED2-AEE5-4C9C-B1F4-22EB07D56EE5}"/>
              </a:ext>
            </a:extLst>
          </p:cNvPr>
          <p:cNvCxnSpPr>
            <a:stCxn id="29" idx="0"/>
            <a:endCxn id="6" idx="3"/>
          </p:cNvCxnSpPr>
          <p:nvPr/>
        </p:nvCxnSpPr>
        <p:spPr>
          <a:xfrm rot="16200000" flipV="1">
            <a:off x="8362012" y="2572984"/>
            <a:ext cx="1044714" cy="275674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8698434"/>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3728C-39FA-E5B7-A6DF-95C0F3B47918}"/>
              </a:ext>
            </a:extLst>
          </p:cNvPr>
          <p:cNvSpPr>
            <a:spLocks noGrp="1"/>
          </p:cNvSpPr>
          <p:nvPr>
            <p:ph type="title"/>
          </p:nvPr>
        </p:nvSpPr>
        <p:spPr>
          <a:xfrm>
            <a:off x="4660263" y="847303"/>
            <a:ext cx="2873597" cy="518890"/>
          </a:xfrm>
        </p:spPr>
        <p:txBody>
          <a:bodyPr>
            <a:normAutofit fontScale="90000"/>
          </a:bodyPr>
          <a:lstStyle/>
          <a:p>
            <a:r>
              <a:rPr lang="en-US" dirty="0">
                <a:solidFill>
                  <a:schemeClr val="accent1">
                    <a:lumMod val="75000"/>
                  </a:schemeClr>
                </a:solidFill>
                <a:latin typeface="Arial Black" panose="020B0A04020102020204" pitchFamily="34" charset="0"/>
              </a:rPr>
              <a:t>CUCUMBER</a:t>
            </a:r>
            <a:br>
              <a:rPr lang="en-US" sz="3600" dirty="0">
                <a:solidFill>
                  <a:schemeClr val="accent2">
                    <a:lumMod val="50000"/>
                  </a:schemeClr>
                </a:solidFill>
                <a:latin typeface="Arial Black" panose="020B0A04020102020204" pitchFamily="34" charset="0"/>
              </a:rPr>
            </a:br>
            <a:endParaRPr lang="en-IN" dirty="0"/>
          </a:p>
        </p:txBody>
      </p:sp>
      <p:sp>
        <p:nvSpPr>
          <p:cNvPr id="3" name="Content Placeholder 2">
            <a:extLst>
              <a:ext uri="{FF2B5EF4-FFF2-40B4-BE49-F238E27FC236}">
                <a16:creationId xmlns:a16="http://schemas.microsoft.com/office/drawing/2014/main" id="{B86C8CFD-0E83-A8DC-AB6A-C6F6B13BC4C6}"/>
              </a:ext>
            </a:extLst>
          </p:cNvPr>
          <p:cNvSpPr>
            <a:spLocks noGrp="1"/>
          </p:cNvSpPr>
          <p:nvPr>
            <p:ph idx="1"/>
          </p:nvPr>
        </p:nvSpPr>
        <p:spPr>
          <a:xfrm>
            <a:off x="1610140" y="1580322"/>
            <a:ext cx="10157791" cy="1526620"/>
          </a:xfrm>
        </p:spPr>
        <p:txBody>
          <a:bodyPr>
            <a:normAutofit/>
          </a:bodyPr>
          <a:lstStyle/>
          <a:p>
            <a:pPr marL="0" indent="0" algn="just">
              <a:buNone/>
            </a:pPr>
            <a:r>
              <a:rPr lang="en-US"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Cucumber is a testing tool that helps teams work together to define and automate tests in a language everyone can understand, called Gherkin. </a:t>
            </a:r>
          </a:p>
          <a:p>
            <a:pPr marL="0" indent="0" algn="just">
              <a:buNone/>
            </a:pPr>
            <a:r>
              <a:rPr lang="en-US"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It's great for Behavior-Driven Development (BDD), where tests are written in a way that mirrors how users interact with the software</a:t>
            </a:r>
            <a:endParaRPr lang="en-IN"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E95ECCFD-7CD6-B2B7-C7A6-63508201B5F3}"/>
              </a:ext>
            </a:extLst>
          </p:cNvPr>
          <p:cNvPicPr>
            <a:picLocks noChangeAspect="1"/>
          </p:cNvPicPr>
          <p:nvPr/>
        </p:nvPicPr>
        <p:blipFill>
          <a:blip r:embed="rId2"/>
          <a:stretch>
            <a:fillRect/>
          </a:stretch>
        </p:blipFill>
        <p:spPr>
          <a:xfrm>
            <a:off x="7549872" y="780779"/>
            <a:ext cx="636104" cy="540252"/>
          </a:xfrm>
          <a:prstGeom prst="rect">
            <a:avLst/>
          </a:prstGeom>
        </p:spPr>
      </p:pic>
      <p:sp>
        <p:nvSpPr>
          <p:cNvPr id="5" name="TextBox 4">
            <a:extLst>
              <a:ext uri="{FF2B5EF4-FFF2-40B4-BE49-F238E27FC236}">
                <a16:creationId xmlns:a16="http://schemas.microsoft.com/office/drawing/2014/main" id="{CAA5550D-B8C1-782D-2BB1-7F7865C46BB6}"/>
              </a:ext>
            </a:extLst>
          </p:cNvPr>
          <p:cNvSpPr txBox="1"/>
          <p:nvPr/>
        </p:nvSpPr>
        <p:spPr>
          <a:xfrm>
            <a:off x="1515122" y="3086732"/>
            <a:ext cx="10024207" cy="5355312"/>
          </a:xfrm>
          <a:prstGeom prst="rect">
            <a:avLst/>
          </a:prstGeom>
          <a:noFill/>
        </p:spPr>
        <p:txBody>
          <a:bodyPr wrap="square" rtlCol="0">
            <a:spAutoFit/>
          </a:bodyPr>
          <a:lstStyle/>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Key features of cucumber</a:t>
            </a:r>
          </a:p>
          <a:p>
            <a:pPr algn="just">
              <a:spcAft>
                <a:spcPts val="0"/>
              </a:spcAft>
            </a:pPr>
            <a:endParaRPr lang="en-US" sz="1800" b="1" dirty="0">
              <a:effectLst/>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buFont typeface="Wingdings" panose="05000000000000000000" pitchFamily="2" charset="2"/>
              <a:buChar char="Ø"/>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Feature Files: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These are where test scenarios are written in a human-readable format using Gherkin syntax.</a:t>
            </a:r>
          </a:p>
          <a:p>
            <a:pPr algn="just"/>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buFont typeface="Wingdings" panose="05000000000000000000" pitchFamily="2" charset="2"/>
              <a:buChar char="Ø"/>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Step Definitions: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Step definitions link the scenarios described in feature files with the actual test implementation.</a:t>
            </a:r>
          </a:p>
          <a:p>
            <a:pPr algn="just"/>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buFont typeface="Wingdings" panose="05000000000000000000" pitchFamily="2" charset="2"/>
              <a:buChar char="Ø"/>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Tags: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Tags are used to organize and selectively run tests, providing flexibility and control over test execution.</a:t>
            </a:r>
          </a:p>
          <a:p>
            <a:pPr algn="just"/>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buFont typeface="Wingdings" panose="05000000000000000000" pitchFamily="2" charset="2"/>
              <a:buChar char="Ø"/>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Reporting:</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Cucumber generates detailed reports that offer insights into test execution results, helping teams make informed decisions.</a:t>
            </a:r>
          </a:p>
          <a:p>
            <a:pPr marL="285750" indent="-285750">
              <a:buFont typeface="Wingdings" panose="05000000000000000000" pitchFamily="2" charset="2"/>
              <a:buChar char="Ø"/>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marL="285750" indent="-285750">
              <a:spcAft>
                <a:spcPts val="0"/>
              </a:spcAft>
              <a:buFont typeface="Wingdings" panose="05000000000000000000" pitchFamily="2" charset="2"/>
              <a:buChar char="Ø"/>
            </a:pPr>
            <a:endParaRPr lang="en-US" b="1"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spcAft>
                <a:spcPts val="0"/>
              </a:spcAft>
              <a:buFont typeface="Wingdings" panose="05000000000000000000" pitchFamily="2" charset="2"/>
              <a:buChar char="Ø"/>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endParaRPr lang="en-IN" dirty="0"/>
          </a:p>
        </p:txBody>
      </p:sp>
    </p:spTree>
    <p:extLst>
      <p:ext uri="{BB962C8B-B14F-4D97-AF65-F5344CB8AC3E}">
        <p14:creationId xmlns:p14="http://schemas.microsoft.com/office/powerpoint/2010/main" val="2933557583"/>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385C5C8-643E-B5B7-F91E-2BC77A9B894B}"/>
              </a:ext>
            </a:extLst>
          </p:cNvPr>
          <p:cNvSpPr>
            <a:spLocks noGrp="1"/>
          </p:cNvSpPr>
          <p:nvPr>
            <p:ph idx="1"/>
          </p:nvPr>
        </p:nvSpPr>
        <p:spPr>
          <a:xfrm>
            <a:off x="2042559" y="1114463"/>
            <a:ext cx="8915400" cy="3715955"/>
          </a:xfrm>
        </p:spPr>
        <p:txBody>
          <a:bodyPr/>
          <a:lstStyle/>
          <a:p>
            <a:pPr marL="0" indent="0">
              <a:spcAft>
                <a:spcPts val="0"/>
              </a:spcAft>
              <a:buNone/>
            </a:pPr>
            <a:r>
              <a:rPr lang="en-US" sz="2000" b="1" dirty="0">
                <a:solidFill>
                  <a:schemeClr val="tx1"/>
                </a:solidFill>
                <a:effectLst/>
                <a:latin typeface="Times New Roman" panose="02020603050405020304" pitchFamily="18" charset="0"/>
                <a:ea typeface="Segoe UI" panose="020B0502040204020203" pitchFamily="34" charset="0"/>
                <a:cs typeface="Times New Roman" panose="02020603050405020304" pitchFamily="18" charset="0"/>
              </a:rPr>
              <a:t>Feature Introduction</a:t>
            </a:r>
            <a:endParaRPr lang="en-US" sz="20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indent="0">
              <a:spcAft>
                <a:spcPts val="0"/>
              </a:spcAft>
              <a:buNone/>
            </a:pPr>
            <a:r>
              <a:rPr lang="en-US" sz="1800"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Every feature file conventionally consists of a single feature. A line starting with the keyword Feature followed by free indented text starts a feature.</a:t>
            </a:r>
          </a:p>
          <a:p>
            <a:pPr marL="0" indent="0">
              <a:spcAft>
                <a:spcPts val="0"/>
              </a:spcAft>
              <a:buNone/>
            </a:pPr>
            <a:r>
              <a:rPr lang="en-US" sz="1800"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A feature usually contains a list of scenarios. scenarios together independent of </a:t>
            </a:r>
            <a:r>
              <a:rPr lang="en-US" dirty="0">
                <a:latin typeface="Times New Roman" panose="02020603050405020304" pitchFamily="18" charset="0"/>
                <a:ea typeface="SimSun" panose="02010600030101010101" pitchFamily="2" charset="-122"/>
                <a:cs typeface="Times New Roman" panose="02020603050405020304" pitchFamily="18" charset="0"/>
              </a:rPr>
              <a:t> </a:t>
            </a:r>
            <a:r>
              <a:rPr lang="en-US" sz="1800"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your file and directory structure.</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marL="0" indent="0">
              <a:buNone/>
            </a:pPr>
            <a:endParaRPr lang="en-IN" dirty="0"/>
          </a:p>
        </p:txBody>
      </p:sp>
      <p:sp>
        <p:nvSpPr>
          <p:cNvPr id="11" name="Rectangle: Rounded Corners 10">
            <a:extLst>
              <a:ext uri="{FF2B5EF4-FFF2-40B4-BE49-F238E27FC236}">
                <a16:creationId xmlns:a16="http://schemas.microsoft.com/office/drawing/2014/main" id="{F9F4C0B0-6A77-1D91-6EDB-FF258DDDBE43}"/>
              </a:ext>
            </a:extLst>
          </p:cNvPr>
          <p:cNvSpPr/>
          <p:nvPr/>
        </p:nvSpPr>
        <p:spPr>
          <a:xfrm>
            <a:off x="2394537" y="3429000"/>
            <a:ext cx="1490869" cy="75537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2000" dirty="0">
                <a:latin typeface="Times New Roman" panose="02020603050405020304" pitchFamily="18" charset="0"/>
                <a:cs typeface="Times New Roman" panose="02020603050405020304" pitchFamily="18" charset="0"/>
              </a:rPr>
              <a:t>Given</a:t>
            </a:r>
          </a:p>
        </p:txBody>
      </p:sp>
      <p:sp>
        <p:nvSpPr>
          <p:cNvPr id="12" name="Rectangle: Rounded Corners 11">
            <a:extLst>
              <a:ext uri="{FF2B5EF4-FFF2-40B4-BE49-F238E27FC236}">
                <a16:creationId xmlns:a16="http://schemas.microsoft.com/office/drawing/2014/main" id="{75390FB1-4EB9-8D89-62B5-223C416BC4CA}"/>
              </a:ext>
            </a:extLst>
          </p:cNvPr>
          <p:cNvSpPr/>
          <p:nvPr/>
        </p:nvSpPr>
        <p:spPr>
          <a:xfrm>
            <a:off x="5058620" y="3429000"/>
            <a:ext cx="1590261" cy="75537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2000" dirty="0">
                <a:latin typeface="Times New Roman" panose="02020603050405020304" pitchFamily="18" charset="0"/>
                <a:cs typeface="Times New Roman" panose="02020603050405020304" pitchFamily="18" charset="0"/>
              </a:rPr>
              <a:t>When</a:t>
            </a:r>
          </a:p>
        </p:txBody>
      </p:sp>
      <p:sp>
        <p:nvSpPr>
          <p:cNvPr id="13" name="Rectangle: Rounded Corners 12">
            <a:extLst>
              <a:ext uri="{FF2B5EF4-FFF2-40B4-BE49-F238E27FC236}">
                <a16:creationId xmlns:a16="http://schemas.microsoft.com/office/drawing/2014/main" id="{B93852DD-794C-93F0-DD4D-C0FC08C5A815}"/>
              </a:ext>
            </a:extLst>
          </p:cNvPr>
          <p:cNvSpPr/>
          <p:nvPr/>
        </p:nvSpPr>
        <p:spPr>
          <a:xfrm>
            <a:off x="7822095" y="3429000"/>
            <a:ext cx="1865243" cy="75537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sz="2000" dirty="0">
                <a:latin typeface="Times New Roman" panose="02020603050405020304" pitchFamily="18" charset="0"/>
                <a:cs typeface="Times New Roman" panose="02020603050405020304" pitchFamily="18" charset="0"/>
              </a:rPr>
              <a:t>Then</a:t>
            </a:r>
          </a:p>
        </p:txBody>
      </p:sp>
      <p:cxnSp>
        <p:nvCxnSpPr>
          <p:cNvPr id="16" name="Straight Arrow Connector 15">
            <a:extLst>
              <a:ext uri="{FF2B5EF4-FFF2-40B4-BE49-F238E27FC236}">
                <a16:creationId xmlns:a16="http://schemas.microsoft.com/office/drawing/2014/main" id="{AA870E80-A6B2-E6E2-95C8-CBA40E4B09F6}"/>
              </a:ext>
            </a:extLst>
          </p:cNvPr>
          <p:cNvCxnSpPr>
            <a:stCxn id="11" idx="3"/>
            <a:endCxn id="12" idx="1"/>
          </p:cNvCxnSpPr>
          <p:nvPr/>
        </p:nvCxnSpPr>
        <p:spPr>
          <a:xfrm>
            <a:off x="3885406" y="3806687"/>
            <a:ext cx="11732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DCF0C497-06DB-7ACB-B2ED-EFD1AAF3AB75}"/>
              </a:ext>
            </a:extLst>
          </p:cNvPr>
          <p:cNvCxnSpPr>
            <a:stCxn id="12" idx="3"/>
            <a:endCxn id="13" idx="1"/>
          </p:cNvCxnSpPr>
          <p:nvPr/>
        </p:nvCxnSpPr>
        <p:spPr>
          <a:xfrm>
            <a:off x="6648881" y="3806687"/>
            <a:ext cx="117321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906E857-B061-4E37-C8A6-9F540717DDA9}"/>
              </a:ext>
            </a:extLst>
          </p:cNvPr>
          <p:cNvSpPr txBox="1"/>
          <p:nvPr/>
        </p:nvSpPr>
        <p:spPr>
          <a:xfrm>
            <a:off x="2394537" y="4373073"/>
            <a:ext cx="1987826" cy="646331"/>
          </a:xfrm>
          <a:prstGeom prst="rect">
            <a:avLst/>
          </a:prstGeom>
          <a:noFill/>
        </p:spPr>
        <p:txBody>
          <a:bodyPr wrap="square" rtlCol="0">
            <a:spAutoFit/>
          </a:bodyPr>
          <a:lstStyle/>
          <a:p>
            <a:r>
              <a:rPr lang="en-US" sz="1800" dirty="0">
                <a:effectLst/>
                <a:latin typeface="Calibri" panose="020F0502020204030204" pitchFamily="34" charset="0"/>
                <a:ea typeface="SimSun" panose="02010600030101010101" pitchFamily="2" charset="-122"/>
                <a:cs typeface="Times New Roman" panose="02020603050405020304" pitchFamily="18" charset="0"/>
              </a:rPr>
              <a:t>What software will</a:t>
            </a:r>
          </a:p>
          <a:p>
            <a:r>
              <a:rPr lang="en-US" sz="1800" dirty="0">
                <a:effectLst/>
                <a:latin typeface="Calibri" panose="020F0502020204030204" pitchFamily="34" charset="0"/>
                <a:ea typeface="SimSun" panose="02010600030101010101" pitchFamily="2" charset="-122"/>
                <a:cs typeface="Times New Roman" panose="02020603050405020304" pitchFamily="18" charset="0"/>
              </a:rPr>
              <a:t>Look like to user </a:t>
            </a:r>
            <a:endParaRPr lang="en-IN" dirty="0"/>
          </a:p>
        </p:txBody>
      </p:sp>
      <p:sp>
        <p:nvSpPr>
          <p:cNvPr id="21" name="TextBox 20">
            <a:extLst>
              <a:ext uri="{FF2B5EF4-FFF2-40B4-BE49-F238E27FC236}">
                <a16:creationId xmlns:a16="http://schemas.microsoft.com/office/drawing/2014/main" id="{AABFEC2B-F76B-E701-5719-EA28EA90F9B8}"/>
              </a:ext>
            </a:extLst>
          </p:cNvPr>
          <p:cNvSpPr txBox="1"/>
          <p:nvPr/>
        </p:nvSpPr>
        <p:spPr>
          <a:xfrm>
            <a:off x="5027543" y="4382581"/>
            <a:ext cx="2136913" cy="646331"/>
          </a:xfrm>
          <a:prstGeom prst="rect">
            <a:avLst/>
          </a:prstGeom>
          <a:noFill/>
        </p:spPr>
        <p:txBody>
          <a:bodyPr wrap="square" rtlCol="0">
            <a:spAutoFit/>
          </a:bodyPr>
          <a:lstStyle/>
          <a:p>
            <a:r>
              <a:rPr lang="en-US" sz="1800" dirty="0">
                <a:effectLst/>
                <a:latin typeface="Calibri" panose="020F0502020204030204" pitchFamily="34" charset="0"/>
                <a:ea typeface="SimSun" panose="02010600030101010101" pitchFamily="2" charset="-122"/>
                <a:cs typeface="Times New Roman" panose="02020603050405020304" pitchFamily="18" charset="0"/>
              </a:rPr>
              <a:t>Things that the user will do </a:t>
            </a:r>
            <a:endParaRPr lang="en-IN" dirty="0"/>
          </a:p>
        </p:txBody>
      </p:sp>
      <p:sp>
        <p:nvSpPr>
          <p:cNvPr id="22" name="TextBox 21">
            <a:extLst>
              <a:ext uri="{FF2B5EF4-FFF2-40B4-BE49-F238E27FC236}">
                <a16:creationId xmlns:a16="http://schemas.microsoft.com/office/drawing/2014/main" id="{46767D39-C319-7B51-43DE-5109CE740047}"/>
              </a:ext>
            </a:extLst>
          </p:cNvPr>
          <p:cNvSpPr txBox="1"/>
          <p:nvPr/>
        </p:nvSpPr>
        <p:spPr>
          <a:xfrm>
            <a:off x="8077233" y="4278580"/>
            <a:ext cx="1967948" cy="646331"/>
          </a:xfrm>
          <a:prstGeom prst="rect">
            <a:avLst/>
          </a:prstGeom>
          <a:noFill/>
        </p:spPr>
        <p:txBody>
          <a:bodyPr wrap="square" rtlCol="0">
            <a:spAutoFit/>
          </a:bodyPr>
          <a:lstStyle/>
          <a:p>
            <a:r>
              <a:rPr lang="en-US" sz="1800" dirty="0">
                <a:effectLst/>
                <a:latin typeface="Calibri" panose="020F0502020204030204" pitchFamily="34" charset="0"/>
                <a:ea typeface="SimSun" panose="02010600030101010101" pitchFamily="2" charset="-122"/>
                <a:cs typeface="Times New Roman" panose="02020603050405020304" pitchFamily="18" charset="0"/>
              </a:rPr>
              <a:t>what the user should expect</a:t>
            </a:r>
            <a:endParaRPr lang="en-IN" dirty="0"/>
          </a:p>
        </p:txBody>
      </p:sp>
    </p:spTree>
    <p:extLst>
      <p:ext uri="{BB962C8B-B14F-4D97-AF65-F5344CB8AC3E}">
        <p14:creationId xmlns:p14="http://schemas.microsoft.com/office/powerpoint/2010/main" val="2395560252"/>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7753D77-1B50-3700-1C41-CD91907298D3}"/>
              </a:ext>
            </a:extLst>
          </p:cNvPr>
          <p:cNvSpPr>
            <a:spLocks noGrp="1"/>
          </p:cNvSpPr>
          <p:nvPr>
            <p:ph idx="1"/>
          </p:nvPr>
        </p:nvSpPr>
        <p:spPr>
          <a:xfrm>
            <a:off x="1242391" y="546652"/>
            <a:ext cx="10455965" cy="5466522"/>
          </a:xfrm>
        </p:spPr>
        <p:txBody>
          <a:bodyPr>
            <a:normAutofit fontScale="25000" lnSpcReduction="20000"/>
          </a:bodyPr>
          <a:lstStyle/>
          <a:p>
            <a:pPr marL="0" indent="0">
              <a:spcAft>
                <a:spcPts val="0"/>
              </a:spcAft>
              <a:buNone/>
            </a:pPr>
            <a:r>
              <a:rPr lang="en-US" sz="96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a:t>
            </a:r>
          </a:p>
          <a:p>
            <a:pPr marL="0" indent="0">
              <a:spcAft>
                <a:spcPts val="0"/>
              </a:spcAft>
              <a:buNone/>
            </a:pPr>
            <a:r>
              <a:rPr lang="en-US" sz="9600" b="1" dirty="0">
                <a:solidFill>
                  <a:schemeClr val="tx1"/>
                </a:solidFill>
                <a:latin typeface="Times New Roman" panose="02020603050405020304" pitchFamily="18" charset="0"/>
                <a:ea typeface="SimSun" panose="02010600030101010101" pitchFamily="2" charset="-122"/>
                <a:cs typeface="Times New Roman" panose="02020603050405020304" pitchFamily="18" charset="0"/>
              </a:rPr>
              <a:t>                                       </a:t>
            </a:r>
            <a:r>
              <a:rPr lang="en-US" sz="9600" b="1" dirty="0">
                <a:solidFill>
                  <a:schemeClr val="accent1">
                    <a:lumMod val="75000"/>
                  </a:schemeClr>
                </a:solidFill>
                <a:effectLst/>
                <a:latin typeface="Arial Black" panose="020B0A04020102020204" pitchFamily="34" charset="0"/>
                <a:ea typeface="SimSun" panose="02010600030101010101" pitchFamily="2" charset="-122"/>
                <a:cs typeface="Times New Roman" panose="02020603050405020304" pitchFamily="18" charset="0"/>
              </a:rPr>
              <a:t>Advantages of using cucumber</a:t>
            </a:r>
          </a:p>
          <a:p>
            <a:pPr marL="0" indent="0">
              <a:spcAft>
                <a:spcPts val="0"/>
              </a:spcAft>
              <a:buNone/>
            </a:pPr>
            <a:r>
              <a:rPr lang="en-US" sz="96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a:t>
            </a:r>
          </a:p>
          <a:p>
            <a:pPr marL="0" indent="0" algn="just">
              <a:lnSpc>
                <a:spcPct val="120000"/>
              </a:lnSpc>
              <a:spcAft>
                <a:spcPts val="0"/>
              </a:spcAft>
              <a:buNone/>
            </a:pPr>
            <a:r>
              <a:rPr lang="en-US" sz="7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Collaboration:</a:t>
            </a:r>
            <a:r>
              <a:rPr lang="en-US" sz="7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Facilitates effective collaboration between technical and non-technical stakeholders by providing a common language for defining and verifying system behavior.</a:t>
            </a:r>
          </a:p>
          <a:p>
            <a:pPr marL="0" indent="0" algn="just">
              <a:lnSpc>
                <a:spcPct val="120000"/>
              </a:lnSpc>
              <a:spcAft>
                <a:spcPts val="0"/>
              </a:spcAft>
              <a:buNone/>
            </a:pPr>
            <a:r>
              <a:rPr lang="en-US" sz="7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Reusability: </a:t>
            </a:r>
            <a:r>
              <a:rPr lang="en-US" sz="7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Promotes modularity and reusability of test scenarios, allowing teams to efficiently reuse test cases across multiple test suites, reducing duplication and enhancing maintainability.</a:t>
            </a:r>
          </a:p>
          <a:p>
            <a:pPr marL="0" indent="0" algn="just">
              <a:lnSpc>
                <a:spcPct val="120000"/>
              </a:lnSpc>
              <a:spcAft>
                <a:spcPts val="0"/>
              </a:spcAft>
              <a:buNone/>
            </a:pPr>
            <a:r>
              <a:rPr lang="en-US" sz="7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Documentation: </a:t>
            </a:r>
            <a:r>
              <a:rPr lang="en-US" sz="7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Generates human-readable feature files that serve as living documentation for the behavior of the system, making it easier to understand the intended functionality and aiding in knowledge transfer among team members.</a:t>
            </a:r>
          </a:p>
          <a:p>
            <a:pPr marL="0" indent="0" algn="just">
              <a:lnSpc>
                <a:spcPct val="120000"/>
              </a:lnSpc>
              <a:spcAft>
                <a:spcPts val="0"/>
              </a:spcAft>
              <a:buNone/>
            </a:pPr>
            <a:r>
              <a:rPr lang="en-US" sz="7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Early Bug Detection:</a:t>
            </a:r>
            <a:r>
              <a:rPr lang="en-US" sz="7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Enables automated acceptance testing, which helps identify defects early in the development cycle, reducing the cost of fixing bugs and ensuring higher software quality.</a:t>
            </a:r>
          </a:p>
          <a:p>
            <a:pPr marL="0" indent="0" algn="just">
              <a:lnSpc>
                <a:spcPct val="120000"/>
              </a:lnSpc>
              <a:spcAft>
                <a:spcPts val="0"/>
              </a:spcAft>
              <a:buNone/>
            </a:pPr>
            <a:r>
              <a:rPr lang="en-US" sz="7200" b="1"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Improved Test Coverage</a:t>
            </a:r>
            <a:r>
              <a:rPr lang="en-US" sz="7200" dirty="0">
                <a:solidFill>
                  <a:srgbClr val="0D0D0D"/>
                </a:solidFill>
                <a:effectLst/>
                <a:latin typeface="Times New Roman" panose="02020603050405020304" pitchFamily="18" charset="0"/>
                <a:ea typeface="Segoe UI" panose="020B0502040204020203" pitchFamily="34" charset="0"/>
                <a:cs typeface="Times New Roman" panose="02020603050405020304" pitchFamily="18" charset="0"/>
              </a:rPr>
              <a:t>: By aligning tests with user stories and acceptance criteria, Cucumber helps ensure comprehensive test coverage, reducing the risk of undetected defects and improving overall software quality.</a:t>
            </a:r>
            <a:endParaRPr lang="en-US" sz="7200" dirty="0">
              <a:effectLst/>
              <a:latin typeface="Times New Roman" panose="02020603050405020304" pitchFamily="18" charset="0"/>
              <a:ea typeface="SimSun" panose="02010600030101010101" pitchFamily="2" charset="-122"/>
              <a:cs typeface="Times New Roman" panose="02020603050405020304" pitchFamily="18" charset="0"/>
            </a:endParaRPr>
          </a:p>
          <a:p>
            <a:pPr marL="0" indent="0">
              <a:spcAft>
                <a:spcPts val="0"/>
              </a:spcAft>
              <a:buNone/>
            </a:pPr>
            <a:endParaRPr lang="en-US" sz="9600" dirty="0">
              <a:effectLst/>
              <a:latin typeface="Times New Roman" panose="02020603050405020304" pitchFamily="18" charset="0"/>
              <a:ea typeface="SimSun" panose="02010600030101010101" pitchFamily="2" charset="-122"/>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177745890"/>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78B84-89AD-B44C-F852-9EAD2BC9E255}"/>
              </a:ext>
            </a:extLst>
          </p:cNvPr>
          <p:cNvSpPr>
            <a:spLocks noGrp="1"/>
          </p:cNvSpPr>
          <p:nvPr>
            <p:ph type="title"/>
          </p:nvPr>
        </p:nvSpPr>
        <p:spPr>
          <a:xfrm>
            <a:off x="5195914" y="640398"/>
            <a:ext cx="1800171" cy="638160"/>
          </a:xfrm>
        </p:spPr>
        <p:txBody>
          <a:bodyPr>
            <a:normAutofit/>
          </a:bodyPr>
          <a:lstStyle/>
          <a:p>
            <a:r>
              <a:rPr lang="en-US" sz="2800" b="1" dirty="0">
                <a:solidFill>
                  <a:schemeClr val="accent1">
                    <a:lumMod val="75000"/>
                  </a:schemeClr>
                </a:solidFill>
                <a:latin typeface="Arial Black" panose="020B0A04020102020204" pitchFamily="34" charset="0"/>
                <a:ea typeface="Open Sans"/>
              </a:rPr>
              <a:t>TestNG</a:t>
            </a:r>
            <a:endParaRPr lang="en-IN" sz="2800" b="1" dirty="0">
              <a:solidFill>
                <a:schemeClr val="accent1">
                  <a:lumMod val="75000"/>
                </a:schemeClr>
              </a:solidFill>
              <a:latin typeface="Arial Black" panose="020B0A04020102020204" pitchFamily="34" charset="0"/>
            </a:endParaRPr>
          </a:p>
        </p:txBody>
      </p:sp>
      <p:sp>
        <p:nvSpPr>
          <p:cNvPr id="3" name="Content Placeholder 2">
            <a:extLst>
              <a:ext uri="{FF2B5EF4-FFF2-40B4-BE49-F238E27FC236}">
                <a16:creationId xmlns:a16="http://schemas.microsoft.com/office/drawing/2014/main" id="{F3FF0ED3-6639-E4AD-88AF-F249EAED5CD0}"/>
              </a:ext>
            </a:extLst>
          </p:cNvPr>
          <p:cNvSpPr>
            <a:spLocks noGrp="1"/>
          </p:cNvSpPr>
          <p:nvPr>
            <p:ph idx="1"/>
          </p:nvPr>
        </p:nvSpPr>
        <p:spPr>
          <a:xfrm>
            <a:off x="1361661" y="1421296"/>
            <a:ext cx="10311916" cy="5059017"/>
          </a:xfrm>
        </p:spPr>
        <p:txBody>
          <a:bodyPr>
            <a:normAutofit/>
          </a:bodyPr>
          <a:lstStyle/>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TestNG is an automation testing framework, in which NG stands for “Next Generation”. It is used for the Java programming language, which is inspired by JUnit. It's widely used for testing Java applications, particularly in the context of test automation and software quality assurance.</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TestNG is popular among developers and testers because of its flexibility, ease of use, and powerful features for writing and executing tests.</a:t>
            </a:r>
          </a:p>
          <a:p>
            <a:pPr marL="0" indent="0">
              <a:buNone/>
            </a:pPr>
            <a:r>
              <a:rPr lang="en-US" b="1" dirty="0">
                <a:solidFill>
                  <a:schemeClr val="accent1">
                    <a:lumMod val="75000"/>
                  </a:schemeClr>
                </a:solidFill>
                <a:latin typeface="Times New Roman" panose="02020603050405020304" pitchFamily="18" charset="0"/>
                <a:cs typeface="Times New Roman" panose="02020603050405020304" pitchFamily="18" charset="0"/>
              </a:rPr>
              <a:t>Features of TestNG:</a:t>
            </a: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a:t>
            </a:r>
            <a:r>
              <a:rPr lang="en-US" dirty="0">
                <a:solidFill>
                  <a:schemeClr val="tx1"/>
                </a:solidFill>
                <a:latin typeface="Times New Roman" panose="02020603050405020304" pitchFamily="18" charset="0"/>
                <a:cs typeface="Times New Roman" panose="02020603050405020304" pitchFamily="18" charset="0"/>
              </a:rPr>
              <a:t>Test Suites</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Annotations</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Parameterized Testing</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Parallel Execution</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Listeners</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Assertions</a:t>
            </a:r>
          </a:p>
          <a:p>
            <a:pPr>
              <a:buFont typeface="Wingdings" panose="05000000000000000000" pitchFamily="2" charset="2"/>
              <a:buChar char="Ø"/>
            </a:pPr>
            <a:r>
              <a:rPr lang="en-US" dirty="0">
                <a:solidFill>
                  <a:schemeClr val="tx1"/>
                </a:solidFill>
                <a:latin typeface="Times New Roman" panose="02020603050405020304" pitchFamily="18" charset="0"/>
                <a:cs typeface="Times New Roman" panose="02020603050405020304" pitchFamily="18" charset="0"/>
              </a:rPr>
              <a:t>Reporting</a:t>
            </a: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149840"/>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01F8513-9AD9-4E4C-A850-89F932B083EC}"/>
              </a:ext>
            </a:extLst>
          </p:cNvPr>
          <p:cNvSpPr>
            <a:spLocks noGrp="1"/>
          </p:cNvSpPr>
          <p:nvPr>
            <p:ph idx="1"/>
          </p:nvPr>
        </p:nvSpPr>
        <p:spPr>
          <a:xfrm>
            <a:off x="1212574" y="1789044"/>
            <a:ext cx="10783956" cy="6202018"/>
          </a:xfrm>
        </p:spPr>
        <p:txBody>
          <a:bodyPr>
            <a:normAutofit/>
          </a:bodyPr>
          <a:lstStyle/>
          <a:p>
            <a:pPr marL="0" indent="0" algn="just">
              <a:buNone/>
            </a:pPr>
            <a:r>
              <a:rPr lang="en-US" sz="2000" b="1" dirty="0">
                <a:solidFill>
                  <a:schemeClr val="tx1"/>
                </a:solidFill>
                <a:latin typeface="Times New Roman" panose="02020603050405020304" pitchFamily="18" charset="0"/>
                <a:cs typeface="Times New Roman" panose="02020603050405020304" pitchFamily="18" charset="0"/>
              </a:rPr>
              <a:t>Test Suites: </a:t>
            </a:r>
            <a:r>
              <a:rPr lang="en-US" sz="2000" dirty="0">
                <a:solidFill>
                  <a:schemeClr val="tx1"/>
                </a:solidFill>
                <a:latin typeface="Times New Roman" panose="02020603050405020304" pitchFamily="18" charset="0"/>
                <a:cs typeface="Times New Roman" panose="02020603050405020304" pitchFamily="18" charset="0"/>
              </a:rPr>
              <a:t>TestNG allows us to organize your tests into logical groups called test suites. Test suites can include multiple test classes and define the order of test execution, parallel execution, and other configurations.</a:t>
            </a:r>
          </a:p>
          <a:p>
            <a:pPr marL="0" indent="0" algn="just">
              <a:buNone/>
            </a:pPr>
            <a:r>
              <a:rPr lang="en-US" sz="2000" b="1" dirty="0">
                <a:solidFill>
                  <a:schemeClr val="tx1"/>
                </a:solidFill>
                <a:latin typeface="Times New Roman" panose="02020603050405020304" pitchFamily="18" charset="0"/>
                <a:cs typeface="Times New Roman" panose="02020603050405020304" pitchFamily="18" charset="0"/>
              </a:rPr>
              <a:t>Annotations: </a:t>
            </a:r>
            <a:r>
              <a:rPr lang="en-US" sz="2000" dirty="0">
                <a:solidFill>
                  <a:schemeClr val="tx1"/>
                </a:solidFill>
                <a:latin typeface="Times New Roman" panose="02020603050405020304" pitchFamily="18" charset="0"/>
                <a:cs typeface="Times New Roman" panose="02020603050405020304" pitchFamily="18" charset="0"/>
              </a:rPr>
              <a:t>TestNG uses annotations to define test methods, setup, and teardown methods. Annotations such as @Test, @BeforeSuite, @AfterSuite, @BeforeClass, @AfterClass, @BeforeMethod, and @AfterMethod help in organizing and controlling the test execution flow.</a:t>
            </a:r>
          </a:p>
          <a:p>
            <a:pPr marL="0" indent="0" algn="just">
              <a:buNone/>
            </a:pPr>
            <a:r>
              <a:rPr lang="en-US" sz="2000" b="1" dirty="0">
                <a:solidFill>
                  <a:schemeClr val="tx1"/>
                </a:solidFill>
                <a:latin typeface="Times New Roman" panose="02020603050405020304" pitchFamily="18" charset="0"/>
                <a:cs typeface="Times New Roman" panose="02020603050405020304" pitchFamily="18" charset="0"/>
              </a:rPr>
              <a:t>Parameterized Tests: </a:t>
            </a:r>
            <a:r>
              <a:rPr lang="en-US" sz="2000" dirty="0">
                <a:solidFill>
                  <a:schemeClr val="tx1"/>
                </a:solidFill>
                <a:latin typeface="Times New Roman" panose="02020603050405020304" pitchFamily="18" charset="0"/>
                <a:cs typeface="Times New Roman" panose="02020603050405020304" pitchFamily="18" charset="0"/>
              </a:rPr>
              <a:t>TestNG supports parameterized tests, allowing us to run the same test method with different sets of data. This is useful for data-driven testing and testing different scenarios with varying input parameters.</a:t>
            </a:r>
          </a:p>
          <a:p>
            <a:pPr marL="0" indent="0" algn="just">
              <a:buNone/>
            </a:pPr>
            <a:r>
              <a:rPr lang="en-US" sz="2000" b="1" dirty="0">
                <a:solidFill>
                  <a:schemeClr val="tx1"/>
                </a:solidFill>
                <a:latin typeface="Times New Roman" panose="02020603050405020304" pitchFamily="18" charset="0"/>
                <a:cs typeface="Times New Roman" panose="02020603050405020304" pitchFamily="18" charset="0"/>
              </a:rPr>
              <a:t>Parallel Execution</a:t>
            </a:r>
            <a:r>
              <a:rPr lang="en-US" sz="2000" dirty="0">
                <a:solidFill>
                  <a:schemeClr val="tx1"/>
                </a:solidFill>
                <a:latin typeface="Times New Roman" panose="02020603050405020304" pitchFamily="18" charset="0"/>
                <a:cs typeface="Times New Roman" panose="02020603050405020304" pitchFamily="18" charset="0"/>
              </a:rPr>
              <a:t>: TestNG provides built-in support for running tests in parallel, which can significantly reduce the overall test execution time, especially for large test suites. we can configure parallel execution at various levels, including methods, classes, and suites.</a:t>
            </a:r>
          </a:p>
        </p:txBody>
      </p:sp>
    </p:spTree>
    <p:extLst>
      <p:ext uri="{BB962C8B-B14F-4D97-AF65-F5344CB8AC3E}">
        <p14:creationId xmlns:p14="http://schemas.microsoft.com/office/powerpoint/2010/main" val="3911325986"/>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A56AD-C266-CD9C-78FC-F7B2B3BC6A63}"/>
              </a:ext>
            </a:extLst>
          </p:cNvPr>
          <p:cNvSpPr>
            <a:spLocks noGrp="1"/>
          </p:cNvSpPr>
          <p:nvPr>
            <p:ph type="title"/>
          </p:nvPr>
        </p:nvSpPr>
        <p:spPr>
          <a:xfrm>
            <a:off x="3637722" y="660855"/>
            <a:ext cx="10131425" cy="430306"/>
          </a:xfrm>
        </p:spPr>
        <p:txBody>
          <a:bodyPr>
            <a:normAutofit fontScale="90000"/>
          </a:bodyPr>
          <a:lstStyle/>
          <a:p>
            <a:r>
              <a:rPr lang="en-US" sz="3100" b="1" kern="0" spc="-157" dirty="0">
                <a:solidFill>
                  <a:schemeClr val="accent1">
                    <a:lumMod val="75000"/>
                  </a:schemeClr>
                </a:solidFill>
                <a:effectLst>
                  <a:outerShdw blurRad="38100" dist="38100" dir="2700000" algn="tl">
                    <a:srgbClr val="000000">
                      <a:alpha val="43137"/>
                    </a:srgbClr>
                  </a:outerShdw>
                </a:effectLst>
                <a:latin typeface="Arial Black" panose="020B0A04020102020204" pitchFamily="34" charset="0"/>
                <a:ea typeface="Bitter" pitchFamily="34" charset="-122"/>
                <a:cs typeface="Bitter" pitchFamily="34" charset="-120"/>
              </a:rPr>
              <a:t>BOOKSWAGON.COM</a:t>
            </a:r>
            <a:br>
              <a:rPr lang="en-US" sz="3600" b="1" dirty="0">
                <a:solidFill>
                  <a:schemeClr val="tx2">
                    <a:lumMod val="50000"/>
                  </a:schemeClr>
                </a:solidFill>
                <a:latin typeface="Arial Black" panose="020B0A04020102020204" pitchFamily="34" charset="0"/>
              </a:rPr>
            </a:br>
            <a:endParaRPr lang="en-IN" dirty="0"/>
          </a:p>
        </p:txBody>
      </p:sp>
      <p:sp>
        <p:nvSpPr>
          <p:cNvPr id="6" name="AutoShape 2" descr="Bookswagon-24x7 online bookstore">
            <a:extLst>
              <a:ext uri="{FF2B5EF4-FFF2-40B4-BE49-F238E27FC236}">
                <a16:creationId xmlns:a16="http://schemas.microsoft.com/office/drawing/2014/main" id="{B1549FDB-28F2-4C4C-FA19-95598AA2B93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8" name="Picture 7">
            <a:extLst>
              <a:ext uri="{FF2B5EF4-FFF2-40B4-BE49-F238E27FC236}">
                <a16:creationId xmlns:a16="http://schemas.microsoft.com/office/drawing/2014/main" id="{88CF1D82-06EE-62FD-E8D2-80C2BCCAD65A}"/>
              </a:ext>
            </a:extLst>
          </p:cNvPr>
          <p:cNvPicPr>
            <a:picLocks noChangeAspect="1"/>
          </p:cNvPicPr>
          <p:nvPr/>
        </p:nvPicPr>
        <p:blipFill>
          <a:blip r:embed="rId2"/>
          <a:stretch>
            <a:fillRect/>
          </a:stretch>
        </p:blipFill>
        <p:spPr>
          <a:xfrm>
            <a:off x="164823" y="69574"/>
            <a:ext cx="1465194" cy="1182562"/>
          </a:xfrm>
          <a:prstGeom prst="rect">
            <a:avLst/>
          </a:prstGeom>
        </p:spPr>
      </p:pic>
      <p:sp>
        <p:nvSpPr>
          <p:cNvPr id="9" name="TextBox 8">
            <a:extLst>
              <a:ext uri="{FF2B5EF4-FFF2-40B4-BE49-F238E27FC236}">
                <a16:creationId xmlns:a16="http://schemas.microsoft.com/office/drawing/2014/main" id="{15C9120F-574E-3C71-814A-798E1F972236}"/>
              </a:ext>
            </a:extLst>
          </p:cNvPr>
          <p:cNvSpPr txBox="1"/>
          <p:nvPr/>
        </p:nvSpPr>
        <p:spPr>
          <a:xfrm>
            <a:off x="1630017" y="2136338"/>
            <a:ext cx="9711083" cy="3600986"/>
          </a:xfrm>
          <a:prstGeom prst="rect">
            <a:avLst/>
          </a:prstGeom>
          <a:noFill/>
        </p:spPr>
        <p:txBody>
          <a:bodyPr wrap="square" rtlCol="0">
            <a:spAutoFit/>
          </a:bodyPr>
          <a:lstStyle/>
          <a:p>
            <a:pPr marL="342900" indent="-342900" algn="just">
              <a:lnSpc>
                <a:spcPct val="150000"/>
              </a:lnSpc>
              <a:buFont typeface="Arial" panose="020B0604020202020204" pitchFamily="34" charset="0"/>
              <a:buChar char="•"/>
            </a:pPr>
            <a:r>
              <a:rPr lang="en-US" sz="2000" kern="0" spc="-35" dirty="0">
                <a:latin typeface="Times New Roman" panose="02020603050405020304" pitchFamily="18" charset="0"/>
                <a:ea typeface="Open Sans" pitchFamily="34" charset="-122"/>
                <a:cs typeface="Times New Roman" panose="02020603050405020304" pitchFamily="18" charset="0"/>
              </a:rPr>
              <a:t>BooksWagon.com is India’s largest and cheapest online books store which offers more than 40M selections.</a:t>
            </a:r>
          </a:p>
          <a:p>
            <a:pPr marL="342900" indent="-342900" algn="just">
              <a:lnSpc>
                <a:spcPct val="150000"/>
              </a:lnSpc>
              <a:buFont typeface="Arial" panose="020B0604020202020204" pitchFamily="34" charset="0"/>
              <a:buChar char="•"/>
            </a:pPr>
            <a:r>
              <a:rPr lang="en-US" sz="2000" kern="0" spc="-35" dirty="0">
                <a:latin typeface="Times New Roman" panose="02020603050405020304" pitchFamily="18" charset="0"/>
                <a:ea typeface="Open Sans" pitchFamily="34" charset="-122"/>
                <a:cs typeface="Times New Roman" panose="02020603050405020304" pitchFamily="18" charset="0"/>
              </a:rPr>
              <a:t>This platform offers a huge collection of books from categories like fiction, non-fiction, biography etc. This also offers a collection of Investments, Engineering etc.</a:t>
            </a:r>
          </a:p>
          <a:p>
            <a:pPr marL="342900" indent="-342900" algn="just">
              <a:lnSpc>
                <a:spcPct val="150000"/>
              </a:lnSpc>
              <a:buFont typeface="Arial" panose="020B0604020202020204" pitchFamily="34" charset="0"/>
              <a:buChar char="•"/>
            </a:pPr>
            <a:r>
              <a:rPr lang="en-US" sz="2000" kern="0" spc="-35" dirty="0">
                <a:latin typeface="Times New Roman" panose="02020603050405020304" pitchFamily="18" charset="0"/>
                <a:ea typeface="Open Sans" pitchFamily="34" charset="-122"/>
                <a:cs typeface="Times New Roman" panose="02020603050405020304" pitchFamily="18" charset="0"/>
              </a:rPr>
              <a:t>This is one of the platform that strive for customer satisfaction by offering a user friendly search engine, effective payment offering and seamless delivery system</a:t>
            </a:r>
          </a:p>
          <a:p>
            <a:pPr marL="342900" indent="-342900" algn="just">
              <a:lnSpc>
                <a:spcPct val="150000"/>
              </a:lnSpc>
              <a:buFont typeface="Arial" panose="020B0604020202020204" pitchFamily="34" charset="0"/>
              <a:buChar char="•"/>
            </a:pPr>
            <a:r>
              <a:rPr lang="en-US" sz="2000" kern="0" spc="-35" dirty="0">
                <a:latin typeface="Times New Roman" panose="02020603050405020304" pitchFamily="18" charset="0"/>
                <a:ea typeface="Open Sans" pitchFamily="34" charset="-122"/>
                <a:cs typeface="Times New Roman" panose="02020603050405020304" pitchFamily="18" charset="0"/>
              </a:rPr>
              <a:t>Apart from all this, they also provide great deal and discounts on their products.</a:t>
            </a:r>
            <a:endParaRPr lang="en-US" sz="20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11428348"/>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EDD1639-C10C-EAC6-9A28-DF512B900DEF}"/>
              </a:ext>
            </a:extLst>
          </p:cNvPr>
          <p:cNvSpPr txBox="1"/>
          <p:nvPr/>
        </p:nvSpPr>
        <p:spPr>
          <a:xfrm>
            <a:off x="1461051" y="1798983"/>
            <a:ext cx="9601200" cy="3754874"/>
          </a:xfrm>
          <a:prstGeom prst="rect">
            <a:avLst/>
          </a:prstGeom>
          <a:noFill/>
        </p:spPr>
        <p:txBody>
          <a:bodyPr wrap="square" rtlCol="0">
            <a:spAutoFit/>
          </a:bodyPr>
          <a:lstStyle/>
          <a:p>
            <a:pPr marL="0" indent="0" algn="just">
              <a:buNone/>
            </a:pPr>
            <a:r>
              <a:rPr lang="en-US" sz="2000" b="1" dirty="0">
                <a:latin typeface="Times New Roman" panose="02020603050405020304" pitchFamily="18" charset="0"/>
                <a:cs typeface="Times New Roman" panose="02020603050405020304" pitchFamily="18" charset="0"/>
              </a:rPr>
              <a:t>Listeners: </a:t>
            </a:r>
            <a:r>
              <a:rPr lang="en-US" sz="2000" dirty="0">
                <a:latin typeface="Times New Roman" panose="02020603050405020304" pitchFamily="18" charset="0"/>
                <a:cs typeface="Times New Roman" panose="02020603050405020304" pitchFamily="18" charset="0"/>
              </a:rPr>
              <a:t>TestNG allows us to define listeners to listen to test events and perform actions such as logging, reporting, or taking screenshots based on test outcomes. Listeners enable custom actions to be executed before or after test execution, providing flexibility in test automation.</a:t>
            </a:r>
          </a:p>
          <a:p>
            <a:pPr marL="0" indent="0" algn="just">
              <a:buNone/>
            </a:pPr>
            <a:endParaRPr lang="en-US" sz="2000" dirty="0">
              <a:latin typeface="Times New Roman" panose="02020603050405020304" pitchFamily="18" charset="0"/>
              <a:cs typeface="Times New Roman" panose="02020603050405020304" pitchFamily="18" charset="0"/>
            </a:endParaRPr>
          </a:p>
          <a:p>
            <a:pPr marL="0" indent="0" algn="just">
              <a:buNone/>
            </a:pPr>
            <a:r>
              <a:rPr lang="en-US" sz="2000" b="1" dirty="0">
                <a:latin typeface="Times New Roman" panose="02020603050405020304" pitchFamily="18" charset="0"/>
                <a:cs typeface="Times New Roman" panose="02020603050405020304" pitchFamily="18" charset="0"/>
              </a:rPr>
              <a:t>Assertions: </a:t>
            </a:r>
            <a:r>
              <a:rPr lang="en-US" sz="2000" dirty="0">
                <a:latin typeface="Times New Roman" panose="02020603050405020304" pitchFamily="18" charset="0"/>
                <a:cs typeface="Times New Roman" panose="02020603050405020304" pitchFamily="18" charset="0"/>
              </a:rPr>
              <a:t>TestNG provides a wide range of assertion methods for validating expected outcomes in tests. Assertions such as assert Equals, assert True, assert False, assert Not Null.</a:t>
            </a:r>
          </a:p>
          <a:p>
            <a:pPr marL="0" indent="0" algn="just">
              <a:buNone/>
            </a:pPr>
            <a:endParaRPr lang="en-US" sz="2000" dirty="0">
              <a:latin typeface="Times New Roman" panose="02020603050405020304" pitchFamily="18" charset="0"/>
              <a:cs typeface="Times New Roman" panose="02020603050405020304" pitchFamily="18" charset="0"/>
            </a:endParaRPr>
          </a:p>
          <a:p>
            <a:pPr marL="0" indent="0" algn="just">
              <a:buNone/>
            </a:pPr>
            <a:r>
              <a:rPr lang="en-US" sz="2000" b="1" dirty="0">
                <a:latin typeface="Times New Roman" panose="02020603050405020304" pitchFamily="18" charset="0"/>
                <a:cs typeface="Times New Roman" panose="02020603050405020304" pitchFamily="18" charset="0"/>
              </a:rPr>
              <a:t>Reporting: </a:t>
            </a:r>
            <a:r>
              <a:rPr lang="en-US" sz="2000" dirty="0">
                <a:latin typeface="Times New Roman" panose="02020603050405020304" pitchFamily="18" charset="0"/>
                <a:cs typeface="Times New Roman" panose="02020603050405020304" pitchFamily="18" charset="0"/>
              </a:rPr>
              <a:t>TestNG generates detailed HTML reports that provide information about test execution, including test results, execution times, failures, and errors. The built-in reporting feature helps in analyzing test results, identifying issues, and tracking test coverage.</a:t>
            </a:r>
            <a:endParaRPr lang="en-IN" sz="20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648789837"/>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028414-619F-365E-FE30-991E9305556B}"/>
              </a:ext>
            </a:extLst>
          </p:cNvPr>
          <p:cNvSpPr txBox="1"/>
          <p:nvPr/>
        </p:nvSpPr>
        <p:spPr>
          <a:xfrm>
            <a:off x="3655943" y="694375"/>
            <a:ext cx="4880113" cy="461665"/>
          </a:xfrm>
          <a:prstGeom prst="rect">
            <a:avLst/>
          </a:prstGeom>
          <a:noFill/>
        </p:spPr>
        <p:txBody>
          <a:bodyPr wrap="square" rtlCol="0">
            <a:spAutoFit/>
          </a:bodyPr>
          <a:lstStyle/>
          <a:p>
            <a:r>
              <a:rPr lang="en-US" sz="2400" b="1" dirty="0">
                <a:solidFill>
                  <a:schemeClr val="accent1">
                    <a:lumMod val="75000"/>
                  </a:schemeClr>
                </a:solidFill>
                <a:latin typeface="Arial Black" panose="020B0A04020102020204" pitchFamily="34" charset="0"/>
                <a:ea typeface="Open Sans"/>
              </a:rPr>
              <a:t>Advantages of TestNG</a:t>
            </a:r>
            <a:endParaRPr lang="en-IN" sz="2400" b="1" dirty="0">
              <a:solidFill>
                <a:schemeClr val="accent1">
                  <a:lumMod val="75000"/>
                </a:schemeClr>
              </a:solidFill>
            </a:endParaRPr>
          </a:p>
        </p:txBody>
      </p:sp>
      <p:sp>
        <p:nvSpPr>
          <p:cNvPr id="3" name="TextBox 2">
            <a:extLst>
              <a:ext uri="{FF2B5EF4-FFF2-40B4-BE49-F238E27FC236}">
                <a16:creationId xmlns:a16="http://schemas.microsoft.com/office/drawing/2014/main" id="{8A5113C9-CFB2-1AEB-E3B3-88E71C84E5CF}"/>
              </a:ext>
            </a:extLst>
          </p:cNvPr>
          <p:cNvSpPr txBox="1"/>
          <p:nvPr/>
        </p:nvSpPr>
        <p:spPr>
          <a:xfrm>
            <a:off x="1818859" y="1962474"/>
            <a:ext cx="10108097" cy="3970318"/>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TestNG allows users to perform automated testing for web applications.</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TestNG enables parallel execution of test methods.</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TestNG provides advanced features such as annotations, data-driven testing, parameterization, test sequencing, and parallel testing</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TestNG assigns priorities to test methods for controlled execution.</a:t>
            </a:r>
          </a:p>
          <a:p>
            <a:pPr algn="just"/>
            <a:endParaRPr lang="en-IN"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Generates detailed HTML reports for test result analysis.</a:t>
            </a:r>
          </a:p>
          <a:p>
            <a:pPr algn="just"/>
            <a:endParaRPr lang="en-IN"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Offers a variety of assertion methods for validating test results.</a:t>
            </a:r>
          </a:p>
          <a:p>
            <a:pPr algn="just"/>
            <a:endParaRPr lang="en-IN"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It allows defining dependencies between test methods.</a:t>
            </a:r>
          </a:p>
        </p:txBody>
      </p:sp>
    </p:spTree>
    <p:extLst>
      <p:ext uri="{BB962C8B-B14F-4D97-AF65-F5344CB8AC3E}">
        <p14:creationId xmlns:p14="http://schemas.microsoft.com/office/powerpoint/2010/main" val="107408241"/>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4E93AE-5841-1754-B678-B814F2AEFCEB}"/>
              </a:ext>
            </a:extLst>
          </p:cNvPr>
          <p:cNvSpPr txBox="1"/>
          <p:nvPr/>
        </p:nvSpPr>
        <p:spPr>
          <a:xfrm>
            <a:off x="4868517" y="702469"/>
            <a:ext cx="4591878" cy="523220"/>
          </a:xfrm>
          <a:prstGeom prst="rect">
            <a:avLst/>
          </a:prstGeom>
          <a:noFill/>
        </p:spPr>
        <p:txBody>
          <a:bodyPr wrap="square" rtlCol="0">
            <a:spAutoFit/>
          </a:bodyPr>
          <a:lstStyle/>
          <a:p>
            <a:r>
              <a:rPr lang="en-US" sz="2800" dirty="0">
                <a:solidFill>
                  <a:schemeClr val="accent1">
                    <a:lumMod val="75000"/>
                  </a:schemeClr>
                </a:solidFill>
                <a:latin typeface="Arial Black" panose="020B0A04020102020204" pitchFamily="34" charset="0"/>
              </a:rPr>
              <a:t>LISTENERS</a:t>
            </a:r>
            <a:endParaRPr lang="en-IN" sz="2800" dirty="0">
              <a:solidFill>
                <a:schemeClr val="accent1">
                  <a:lumMod val="75000"/>
                </a:schemeClr>
              </a:solidFill>
            </a:endParaRPr>
          </a:p>
        </p:txBody>
      </p:sp>
      <p:sp>
        <p:nvSpPr>
          <p:cNvPr id="3" name="TextBox 2">
            <a:extLst>
              <a:ext uri="{FF2B5EF4-FFF2-40B4-BE49-F238E27FC236}">
                <a16:creationId xmlns:a16="http://schemas.microsoft.com/office/drawing/2014/main" id="{1D17A14C-6C63-02FD-C889-0EFFB6BC3F63}"/>
              </a:ext>
            </a:extLst>
          </p:cNvPr>
          <p:cNvSpPr txBox="1"/>
          <p:nvPr/>
        </p:nvSpPr>
        <p:spPr>
          <a:xfrm>
            <a:off x="1560446" y="1225689"/>
            <a:ext cx="10147852" cy="5632311"/>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Listeners are TestNG annotations that literally “listen” to the events in a script and modify TestNG behavior accordingly. </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These listeners are applied as interfaces in the code. </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For example, the most common usage of listeners occurs when taking a screenshot of a test that has failed and the reason for its failure.</a:t>
            </a:r>
          </a:p>
          <a:p>
            <a:pPr algn="just"/>
            <a:endParaRPr lang="en-US" dirty="0">
              <a:latin typeface="Times New Roman" panose="02020603050405020304" pitchFamily="18" charset="0"/>
              <a:cs typeface="Times New Roman" panose="02020603050405020304" pitchFamily="18" charset="0"/>
            </a:endParaRPr>
          </a:p>
          <a:p>
            <a:pPr algn="just"/>
            <a:r>
              <a:rPr lang="en-US" sz="1800" b="1" dirty="0">
                <a:solidFill>
                  <a:schemeClr val="accent6">
                    <a:lumMod val="50000"/>
                  </a:schemeClr>
                </a:solidFill>
                <a:latin typeface="Times New Roman" panose="02020603050405020304" pitchFamily="18" charset="0"/>
                <a:cs typeface="Times New Roman" panose="02020603050405020304" pitchFamily="18" charset="0"/>
              </a:rPr>
              <a:t>Use cases for TestNG listeners</a:t>
            </a:r>
            <a:endParaRPr lang="en-US" sz="18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Test execution monitoring</a:t>
            </a:r>
            <a:r>
              <a:rPr lang="en-US" sz="1800" dirty="0">
                <a:latin typeface="Times New Roman" panose="02020603050405020304" pitchFamily="18" charset="0"/>
                <a:cs typeface="Times New Roman" panose="02020603050405020304" pitchFamily="18" charset="0"/>
              </a:rPr>
              <a:t>: TestNG listeners can be used to monitor the execution of tests, such as logging the start and end times of tests or tracking test results.</a:t>
            </a:r>
          </a:p>
          <a:p>
            <a:pPr algn="just"/>
            <a:endParaRPr lang="en-US" sz="18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Custom reporting: </a:t>
            </a:r>
            <a:r>
              <a:rPr lang="en-US" sz="1800" dirty="0">
                <a:latin typeface="Times New Roman" panose="02020603050405020304" pitchFamily="18" charset="0"/>
                <a:cs typeface="Times New Roman" panose="02020603050405020304" pitchFamily="18" charset="0"/>
              </a:rPr>
              <a:t>TestNG listeners can be used to generate custom reports that provide detailed information about test execution, such as the number of passed/failed tests or the duration of each test and taking snapshots.</a:t>
            </a:r>
          </a:p>
          <a:p>
            <a:pPr algn="just"/>
            <a:endParaRPr lang="en-US" sz="18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1800" b="1" dirty="0">
                <a:latin typeface="Times New Roman" panose="02020603050405020304" pitchFamily="18" charset="0"/>
                <a:cs typeface="Times New Roman" panose="02020603050405020304" pitchFamily="18" charset="0"/>
              </a:rPr>
              <a:t>Test failure analysis: </a:t>
            </a:r>
            <a:r>
              <a:rPr lang="en-US" sz="1800" dirty="0">
                <a:latin typeface="Times New Roman" panose="02020603050405020304" pitchFamily="18" charset="0"/>
                <a:cs typeface="Times New Roman" panose="02020603050405020304" pitchFamily="18" charset="0"/>
              </a:rPr>
              <a:t>TestNG listeners can be used to analyze test failures and provide detailed information about the cause of the failure, such as stack traces or debug information and can be customized for failed test cases retry.</a:t>
            </a:r>
            <a:endParaRPr lang="en-IN" sz="1800"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64511425"/>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9117B49-1A44-F7F9-7B2A-7E6D8F3A56B3}"/>
              </a:ext>
            </a:extLst>
          </p:cNvPr>
          <p:cNvSpPr txBox="1"/>
          <p:nvPr/>
        </p:nvSpPr>
        <p:spPr>
          <a:xfrm>
            <a:off x="1795670" y="1540565"/>
            <a:ext cx="10396330" cy="4524315"/>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Here are some of the key methods defined in the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 interface:</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Start(</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Context context): Invoked before the start of the test suite.</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Finish(</a:t>
            </a:r>
            <a:r>
              <a:rPr lang="en-US" dirty="0" err="1">
                <a:latin typeface="Times New Roman" panose="02020603050405020304" pitchFamily="18" charset="0"/>
                <a:cs typeface="Times New Roman" panose="02020603050405020304" pitchFamily="18" charset="0"/>
              </a:rPr>
              <a:t>ItestContext</a:t>
            </a:r>
            <a:r>
              <a:rPr lang="en-US" dirty="0">
                <a:latin typeface="Times New Roman" panose="02020603050405020304" pitchFamily="18" charset="0"/>
                <a:cs typeface="Times New Roman" panose="02020603050405020304" pitchFamily="18" charset="0"/>
              </a:rPr>
              <a:t> context): Invoked after the completion of the test suite.</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Test Start(</a:t>
            </a:r>
            <a:r>
              <a:rPr lang="en-US" dirty="0" err="1">
                <a:latin typeface="Times New Roman" panose="02020603050405020304" pitchFamily="18" charset="0"/>
                <a:cs typeface="Times New Roman" panose="02020603050405020304" pitchFamily="18" charset="0"/>
              </a:rPr>
              <a:t>ItestResult</a:t>
            </a:r>
            <a:r>
              <a:rPr lang="en-US" dirty="0">
                <a:latin typeface="Times New Roman" panose="02020603050405020304" pitchFamily="18" charset="0"/>
                <a:cs typeface="Times New Roman" panose="02020603050405020304" pitchFamily="18" charset="0"/>
              </a:rPr>
              <a:t> result): Invoked before the start of each test method.</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Test Success(</a:t>
            </a:r>
            <a:r>
              <a:rPr lang="en-US" dirty="0" err="1">
                <a:latin typeface="Times New Roman" panose="02020603050405020304" pitchFamily="18" charset="0"/>
                <a:cs typeface="Times New Roman" panose="02020603050405020304" pitchFamily="18" charset="0"/>
              </a:rPr>
              <a:t>ITestResult</a:t>
            </a:r>
            <a:r>
              <a:rPr lang="en-US" dirty="0">
                <a:latin typeface="Times New Roman" panose="02020603050405020304" pitchFamily="18" charset="0"/>
                <a:cs typeface="Times New Roman" panose="02020603050405020304" pitchFamily="18" charset="0"/>
              </a:rPr>
              <a:t> result): Invoked after a test method passes successfully.</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Test Failure(</a:t>
            </a:r>
            <a:r>
              <a:rPr lang="en-US" dirty="0" err="1">
                <a:latin typeface="Times New Roman" panose="02020603050405020304" pitchFamily="18" charset="0"/>
                <a:cs typeface="Times New Roman" panose="02020603050405020304" pitchFamily="18" charset="0"/>
              </a:rPr>
              <a:t>ITestResult</a:t>
            </a:r>
            <a:r>
              <a:rPr lang="en-US" dirty="0">
                <a:latin typeface="Times New Roman" panose="02020603050405020304" pitchFamily="18" charset="0"/>
                <a:cs typeface="Times New Roman" panose="02020603050405020304" pitchFamily="18" charset="0"/>
              </a:rPr>
              <a:t> result): Invoked after a test method fails.</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Test Skipped(</a:t>
            </a:r>
            <a:r>
              <a:rPr lang="en-US" dirty="0" err="1">
                <a:latin typeface="Times New Roman" panose="02020603050405020304" pitchFamily="18" charset="0"/>
                <a:cs typeface="Times New Roman" panose="02020603050405020304" pitchFamily="18" charset="0"/>
              </a:rPr>
              <a:t>ITestResult</a:t>
            </a:r>
            <a:r>
              <a:rPr lang="en-US" dirty="0">
                <a:latin typeface="Times New Roman" panose="02020603050405020304" pitchFamily="18" charset="0"/>
                <a:cs typeface="Times New Roman" panose="02020603050405020304" pitchFamily="18" charset="0"/>
              </a:rPr>
              <a:t> result): Invoked after a test method is skipped.</a:t>
            </a:r>
          </a:p>
          <a:p>
            <a:endParaRPr lang="en-US"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On Test Failed But Within Success Percentage(</a:t>
            </a:r>
            <a:r>
              <a:rPr lang="en-US" dirty="0" err="1">
                <a:latin typeface="Times New Roman" panose="02020603050405020304" pitchFamily="18" charset="0"/>
                <a:cs typeface="Times New Roman" panose="02020603050405020304" pitchFamily="18" charset="0"/>
              </a:rPr>
              <a:t>ITestResult</a:t>
            </a:r>
            <a:r>
              <a:rPr lang="en-US" dirty="0">
                <a:latin typeface="Times New Roman" panose="02020603050405020304" pitchFamily="18" charset="0"/>
                <a:cs typeface="Times New Roman" panose="02020603050405020304" pitchFamily="18" charset="0"/>
              </a:rPr>
              <a:t> result): Invoked after a test method fails but within success percentage.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63185411"/>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9F8A7EA-3701-2DB8-C17D-919F25545B2C}"/>
              </a:ext>
            </a:extLst>
          </p:cNvPr>
          <p:cNvSpPr txBox="1"/>
          <p:nvPr/>
        </p:nvSpPr>
        <p:spPr>
          <a:xfrm>
            <a:off x="3754507" y="689618"/>
            <a:ext cx="7891669" cy="400110"/>
          </a:xfrm>
          <a:prstGeom prst="rect">
            <a:avLst/>
          </a:prstGeom>
          <a:noFill/>
        </p:spPr>
        <p:txBody>
          <a:bodyPr wrap="square" rtlCol="0">
            <a:spAutoFit/>
          </a:bodyPr>
          <a:lstStyle/>
          <a:p>
            <a:r>
              <a:rPr lang="en-IN" sz="2000" b="1" dirty="0">
                <a:solidFill>
                  <a:schemeClr val="accent1">
                    <a:lumMod val="75000"/>
                  </a:schemeClr>
                </a:solidFill>
                <a:latin typeface="Arial Black" panose="020B0A04020102020204" pitchFamily="34" charset="0"/>
              </a:rPr>
              <a:t>Explanation of listeners</a:t>
            </a:r>
            <a:endParaRPr lang="en-IN" sz="2000" b="1" dirty="0">
              <a:solidFill>
                <a:schemeClr val="accent1">
                  <a:lumMod val="75000"/>
                </a:schemeClr>
              </a:solidFill>
            </a:endParaRPr>
          </a:p>
        </p:txBody>
      </p:sp>
      <p:pic>
        <p:nvPicPr>
          <p:cNvPr id="4" name="Picture 3">
            <a:extLst>
              <a:ext uri="{FF2B5EF4-FFF2-40B4-BE49-F238E27FC236}">
                <a16:creationId xmlns:a16="http://schemas.microsoft.com/office/drawing/2014/main" id="{40B76BC2-0100-54A1-8D18-3E2BB0599B27}"/>
              </a:ext>
            </a:extLst>
          </p:cNvPr>
          <p:cNvPicPr>
            <a:picLocks noChangeAspect="1"/>
          </p:cNvPicPr>
          <p:nvPr/>
        </p:nvPicPr>
        <p:blipFill>
          <a:blip r:embed="rId2"/>
          <a:stretch>
            <a:fillRect/>
          </a:stretch>
        </p:blipFill>
        <p:spPr>
          <a:xfrm>
            <a:off x="357810" y="1649896"/>
            <a:ext cx="2941982" cy="4232486"/>
          </a:xfrm>
          <a:prstGeom prst="rect">
            <a:avLst/>
          </a:prstGeom>
        </p:spPr>
      </p:pic>
      <p:pic>
        <p:nvPicPr>
          <p:cNvPr id="5" name="Picture 4">
            <a:extLst>
              <a:ext uri="{FF2B5EF4-FFF2-40B4-BE49-F238E27FC236}">
                <a16:creationId xmlns:a16="http://schemas.microsoft.com/office/drawing/2014/main" id="{D39BA59E-F294-2687-A332-0A3EEA61C3D9}"/>
              </a:ext>
            </a:extLst>
          </p:cNvPr>
          <p:cNvPicPr>
            <a:picLocks noChangeAspect="1"/>
          </p:cNvPicPr>
          <p:nvPr/>
        </p:nvPicPr>
        <p:blipFill>
          <a:blip r:embed="rId3"/>
          <a:stretch>
            <a:fillRect/>
          </a:stretch>
        </p:blipFill>
        <p:spPr>
          <a:xfrm>
            <a:off x="4209222" y="1688499"/>
            <a:ext cx="3190460" cy="4180246"/>
          </a:xfrm>
          <a:prstGeom prst="rect">
            <a:avLst/>
          </a:prstGeom>
        </p:spPr>
      </p:pic>
      <p:sp>
        <p:nvSpPr>
          <p:cNvPr id="6" name="Arrow: Right 5">
            <a:extLst>
              <a:ext uri="{FF2B5EF4-FFF2-40B4-BE49-F238E27FC236}">
                <a16:creationId xmlns:a16="http://schemas.microsoft.com/office/drawing/2014/main" id="{9D1EE313-7F50-94F5-55A0-D8D72D079BA9}"/>
              </a:ext>
            </a:extLst>
          </p:cNvPr>
          <p:cNvSpPr/>
          <p:nvPr/>
        </p:nvSpPr>
        <p:spPr>
          <a:xfrm>
            <a:off x="3299793" y="3429000"/>
            <a:ext cx="909430" cy="40011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EBB0D822-872F-ACE5-6B46-C8C7858B4D0C}"/>
              </a:ext>
            </a:extLst>
          </p:cNvPr>
          <p:cNvPicPr>
            <a:picLocks noChangeAspect="1"/>
          </p:cNvPicPr>
          <p:nvPr/>
        </p:nvPicPr>
        <p:blipFill>
          <a:blip r:embed="rId4"/>
          <a:stretch>
            <a:fillRect/>
          </a:stretch>
        </p:blipFill>
        <p:spPr>
          <a:xfrm>
            <a:off x="8478079" y="1688500"/>
            <a:ext cx="3505197" cy="4180246"/>
          </a:xfrm>
          <a:prstGeom prst="rect">
            <a:avLst/>
          </a:prstGeom>
        </p:spPr>
      </p:pic>
      <p:sp>
        <p:nvSpPr>
          <p:cNvPr id="8" name="Arrow: Right 7">
            <a:extLst>
              <a:ext uri="{FF2B5EF4-FFF2-40B4-BE49-F238E27FC236}">
                <a16:creationId xmlns:a16="http://schemas.microsoft.com/office/drawing/2014/main" id="{99D3F825-5D6F-4473-FAE5-704165E14C78}"/>
              </a:ext>
            </a:extLst>
          </p:cNvPr>
          <p:cNvSpPr/>
          <p:nvPr/>
        </p:nvSpPr>
        <p:spPr>
          <a:xfrm>
            <a:off x="7399683" y="3426456"/>
            <a:ext cx="1078396" cy="40011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8C0FB4B9-AACF-F451-1BE5-E47B1C027492}"/>
              </a:ext>
            </a:extLst>
          </p:cNvPr>
          <p:cNvSpPr txBox="1"/>
          <p:nvPr/>
        </p:nvSpPr>
        <p:spPr>
          <a:xfrm>
            <a:off x="3364397" y="2908973"/>
            <a:ext cx="780221" cy="523220"/>
          </a:xfrm>
          <a:prstGeom prst="rect">
            <a:avLst/>
          </a:prstGeom>
          <a:noFill/>
        </p:spPr>
        <p:txBody>
          <a:bodyPr wrap="square" rtlCol="0">
            <a:spAutoFit/>
          </a:bodyPr>
          <a:lstStyle/>
          <a:p>
            <a:r>
              <a:rPr lang="en-IN" sz="1400" dirty="0">
                <a:solidFill>
                  <a:schemeClr val="accent6">
                    <a:lumMod val="50000"/>
                  </a:schemeClr>
                </a:solidFill>
                <a:latin typeface="Arial Black" panose="020B0A04020102020204" pitchFamily="34" charset="0"/>
              </a:rPr>
              <a:t>Test cases </a:t>
            </a:r>
            <a:endParaRPr lang="en-IN" sz="1400" dirty="0"/>
          </a:p>
        </p:txBody>
      </p:sp>
      <p:sp>
        <p:nvSpPr>
          <p:cNvPr id="11" name="TextBox 10">
            <a:extLst>
              <a:ext uri="{FF2B5EF4-FFF2-40B4-BE49-F238E27FC236}">
                <a16:creationId xmlns:a16="http://schemas.microsoft.com/office/drawing/2014/main" id="{06186414-C90A-E894-9069-1F3EF479AB22}"/>
              </a:ext>
            </a:extLst>
          </p:cNvPr>
          <p:cNvSpPr txBox="1"/>
          <p:nvPr/>
        </p:nvSpPr>
        <p:spPr>
          <a:xfrm>
            <a:off x="7399682" y="3118007"/>
            <a:ext cx="909430" cy="307777"/>
          </a:xfrm>
          <a:prstGeom prst="rect">
            <a:avLst/>
          </a:prstGeom>
          <a:noFill/>
        </p:spPr>
        <p:txBody>
          <a:bodyPr wrap="square" rtlCol="0">
            <a:spAutoFit/>
          </a:bodyPr>
          <a:lstStyle/>
          <a:p>
            <a:r>
              <a:rPr lang="en-IN" sz="1400" dirty="0">
                <a:solidFill>
                  <a:schemeClr val="accent6">
                    <a:lumMod val="50000"/>
                  </a:schemeClr>
                </a:solidFill>
                <a:latin typeface="Arial Black" panose="020B0A04020102020204" pitchFamily="34" charset="0"/>
              </a:rPr>
              <a:t>Passed</a:t>
            </a:r>
            <a:endParaRPr lang="en-IN" sz="1400" dirty="0"/>
          </a:p>
        </p:txBody>
      </p:sp>
      <p:sp>
        <p:nvSpPr>
          <p:cNvPr id="14" name="TextBox 13">
            <a:extLst>
              <a:ext uri="{FF2B5EF4-FFF2-40B4-BE49-F238E27FC236}">
                <a16:creationId xmlns:a16="http://schemas.microsoft.com/office/drawing/2014/main" id="{1DE5FEA7-E1F5-A40F-AA19-18A0CD9015B1}"/>
              </a:ext>
            </a:extLst>
          </p:cNvPr>
          <p:cNvSpPr txBox="1"/>
          <p:nvPr/>
        </p:nvSpPr>
        <p:spPr>
          <a:xfrm>
            <a:off x="7464286" y="3674598"/>
            <a:ext cx="909430" cy="615553"/>
          </a:xfrm>
          <a:prstGeom prst="rect">
            <a:avLst/>
          </a:prstGeom>
          <a:noFill/>
        </p:spPr>
        <p:txBody>
          <a:bodyPr wrap="square" rtlCol="0">
            <a:spAutoFit/>
          </a:bodyPr>
          <a:lstStyle/>
          <a:p>
            <a:r>
              <a:rPr lang="en-IN" sz="1800" dirty="0">
                <a:solidFill>
                  <a:schemeClr val="accent6">
                    <a:lumMod val="50000"/>
                  </a:schemeClr>
                </a:solidFill>
                <a:latin typeface="Arial Black" panose="020B0A04020102020204" pitchFamily="34" charset="0"/>
              </a:rPr>
              <a:t> </a:t>
            </a:r>
            <a:r>
              <a:rPr lang="en-IN" sz="1600" dirty="0">
                <a:solidFill>
                  <a:srgbClr val="FF0000"/>
                </a:solidFill>
                <a:latin typeface="Arial Black" panose="020B0A04020102020204" pitchFamily="34" charset="0"/>
              </a:rPr>
              <a:t>Failed</a:t>
            </a:r>
            <a:endParaRPr lang="en-IN" dirty="0"/>
          </a:p>
        </p:txBody>
      </p:sp>
      <p:sp>
        <p:nvSpPr>
          <p:cNvPr id="15" name="TextBox 14">
            <a:extLst>
              <a:ext uri="{FF2B5EF4-FFF2-40B4-BE49-F238E27FC236}">
                <a16:creationId xmlns:a16="http://schemas.microsoft.com/office/drawing/2014/main" id="{46039D32-4955-064B-6FBA-836B4BFCC471}"/>
              </a:ext>
            </a:extLst>
          </p:cNvPr>
          <p:cNvSpPr txBox="1"/>
          <p:nvPr/>
        </p:nvSpPr>
        <p:spPr>
          <a:xfrm>
            <a:off x="7379803" y="4224610"/>
            <a:ext cx="1078396" cy="369332"/>
          </a:xfrm>
          <a:prstGeom prst="rect">
            <a:avLst/>
          </a:prstGeom>
          <a:noFill/>
        </p:spPr>
        <p:txBody>
          <a:bodyPr wrap="square" rtlCol="0">
            <a:spAutoFit/>
          </a:bodyPr>
          <a:lstStyle/>
          <a:p>
            <a:r>
              <a:rPr lang="en-IN" sz="1800" dirty="0">
                <a:solidFill>
                  <a:schemeClr val="accent6">
                    <a:lumMod val="50000"/>
                  </a:schemeClr>
                </a:solidFill>
                <a:latin typeface="Arial Black" panose="020B0A04020102020204" pitchFamily="34" charset="0"/>
              </a:rPr>
              <a:t> </a:t>
            </a:r>
            <a:r>
              <a:rPr lang="en-IN" sz="1400" dirty="0">
                <a:solidFill>
                  <a:schemeClr val="accent1">
                    <a:lumMod val="75000"/>
                  </a:schemeClr>
                </a:solidFill>
                <a:latin typeface="Arial Black" panose="020B0A04020102020204" pitchFamily="34" charset="0"/>
              </a:rPr>
              <a:t>Skipped</a:t>
            </a:r>
            <a:endParaRPr lang="en-IN" dirty="0">
              <a:solidFill>
                <a:schemeClr val="accent1">
                  <a:lumMod val="75000"/>
                </a:schemeClr>
              </a:solidFill>
            </a:endParaRPr>
          </a:p>
        </p:txBody>
      </p:sp>
    </p:spTree>
    <p:extLst>
      <p:ext uri="{BB962C8B-B14F-4D97-AF65-F5344CB8AC3E}">
        <p14:creationId xmlns:p14="http://schemas.microsoft.com/office/powerpoint/2010/main" val="589758254"/>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FFCE08-8F05-266B-2DFF-72246BF7EA0E}"/>
              </a:ext>
            </a:extLst>
          </p:cNvPr>
          <p:cNvSpPr txBox="1"/>
          <p:nvPr/>
        </p:nvSpPr>
        <p:spPr>
          <a:xfrm>
            <a:off x="3631095" y="764208"/>
            <a:ext cx="4929809" cy="954107"/>
          </a:xfrm>
          <a:prstGeom prst="rect">
            <a:avLst/>
          </a:prstGeom>
          <a:noFill/>
        </p:spPr>
        <p:txBody>
          <a:bodyPr wrap="square" rtlCol="0">
            <a:spAutoFit/>
          </a:bodyPr>
          <a:lstStyle/>
          <a:p>
            <a:r>
              <a:rPr lang="en-US" sz="2000" b="1" dirty="0">
                <a:solidFill>
                  <a:schemeClr val="accent1">
                    <a:lumMod val="75000"/>
                  </a:schemeClr>
                </a:solidFill>
                <a:latin typeface="Arial Black" panose="020B0A04020102020204" pitchFamily="34" charset="0"/>
                <a:ea typeface="Open Sans"/>
              </a:rPr>
              <a:t>Advantages of </a:t>
            </a:r>
            <a:r>
              <a:rPr lang="en-US" sz="2000" dirty="0">
                <a:latin typeface="Times New Roman" panose="02020603050405020304" pitchFamily="18" charset="0"/>
                <a:cs typeface="Times New Roman" panose="02020603050405020304" pitchFamily="18" charset="0"/>
              </a:rPr>
              <a:t> </a:t>
            </a:r>
            <a:r>
              <a:rPr lang="en-US" sz="2000" dirty="0" err="1">
                <a:solidFill>
                  <a:schemeClr val="accent1">
                    <a:lumMod val="75000"/>
                  </a:schemeClr>
                </a:solidFill>
                <a:latin typeface="Arial Black" panose="020B0A04020102020204" pitchFamily="34" charset="0"/>
                <a:cs typeface="Times New Roman" panose="02020603050405020304" pitchFamily="18" charset="0"/>
              </a:rPr>
              <a:t>Itest</a:t>
            </a:r>
            <a:r>
              <a:rPr lang="en-US" sz="2000" dirty="0">
                <a:solidFill>
                  <a:schemeClr val="accent1">
                    <a:lumMod val="75000"/>
                  </a:schemeClr>
                </a:solidFill>
                <a:latin typeface="Arial Black" panose="020B0A04020102020204" pitchFamily="34" charset="0"/>
                <a:cs typeface="Times New Roman" panose="02020603050405020304" pitchFamily="18" charset="0"/>
              </a:rPr>
              <a:t> Listener </a:t>
            </a:r>
            <a:endParaRPr lang="en-IN" sz="1800" b="1" dirty="0">
              <a:solidFill>
                <a:schemeClr val="accent1">
                  <a:lumMod val="75000"/>
                </a:schemeClr>
              </a:solidFill>
              <a:latin typeface="Arial Black" panose="020B0A04020102020204" pitchFamily="34" charset="0"/>
            </a:endParaRPr>
          </a:p>
          <a:p>
            <a:r>
              <a:rPr lang="en-US" sz="1800" b="1" dirty="0">
                <a:solidFill>
                  <a:schemeClr val="accent1">
                    <a:lumMod val="75000"/>
                  </a:schemeClr>
                </a:solidFill>
                <a:latin typeface="Arial Black" panose="020B0A04020102020204" pitchFamily="34" charset="0"/>
                <a:ea typeface="Open Sans"/>
              </a:rPr>
              <a:t> </a:t>
            </a:r>
            <a:endParaRPr lang="en-IN" sz="1800" b="1" dirty="0">
              <a:solidFill>
                <a:schemeClr val="accent1">
                  <a:lumMod val="75000"/>
                </a:schemeClr>
              </a:solidFill>
            </a:endParaRPr>
          </a:p>
          <a:p>
            <a:endParaRPr lang="en-IN" dirty="0"/>
          </a:p>
        </p:txBody>
      </p:sp>
      <p:sp>
        <p:nvSpPr>
          <p:cNvPr id="3" name="TextBox 2">
            <a:extLst>
              <a:ext uri="{FF2B5EF4-FFF2-40B4-BE49-F238E27FC236}">
                <a16:creationId xmlns:a16="http://schemas.microsoft.com/office/drawing/2014/main" id="{111B5ACB-CFEE-E626-0AFD-BDE84BB81E45}"/>
              </a:ext>
            </a:extLst>
          </p:cNvPr>
          <p:cNvSpPr txBox="1"/>
          <p:nvPr/>
        </p:nvSpPr>
        <p:spPr>
          <a:xfrm>
            <a:off x="1520685" y="1908264"/>
            <a:ext cx="10098157" cy="3970318"/>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Customized Test Execution: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Listeners allows to customize the behavior of your test suite based on various events that occur during test execution.</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Enhanced Reporting: </a:t>
            </a:r>
            <a:r>
              <a:rPr lang="en-US" dirty="0">
                <a:latin typeface="Times New Roman" panose="02020603050405020304" pitchFamily="18" charset="0"/>
                <a:cs typeface="Times New Roman" panose="02020603050405020304" pitchFamily="18" charset="0"/>
              </a:rPr>
              <a:t>With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Listeners, you can generate custom reports that provide detailed insights into test execution.</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Error Handling and Recovery: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Listeners enable you to implement error handling mechanisms to deal with unexpected exceptions or failures during test execution.</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Integration with External Systems: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Listeners can be integrated with external systems or tools to perform additional actions during test execution.</a:t>
            </a: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Flexibility and Extensibility: </a:t>
            </a:r>
            <a:r>
              <a:rPr lang="en-US" dirty="0" err="1">
                <a:latin typeface="Times New Roman" panose="02020603050405020304" pitchFamily="18" charset="0"/>
                <a:cs typeface="Times New Roman" panose="02020603050405020304" pitchFamily="18" charset="0"/>
              </a:rPr>
              <a:t>Itest</a:t>
            </a:r>
            <a:r>
              <a:rPr lang="en-US" dirty="0">
                <a:latin typeface="Times New Roman" panose="02020603050405020304" pitchFamily="18" charset="0"/>
                <a:cs typeface="Times New Roman" panose="02020603050405020304" pitchFamily="18" charset="0"/>
              </a:rPr>
              <a:t> Listeners offer flexibility and extensibility, allowing you to adapt test suite to evolving project requirements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75542951"/>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BEDED1A-4A04-5F8D-8A31-D6A1976A21B7}"/>
              </a:ext>
            </a:extLst>
          </p:cNvPr>
          <p:cNvSpPr txBox="1"/>
          <p:nvPr/>
        </p:nvSpPr>
        <p:spPr>
          <a:xfrm>
            <a:off x="2930387" y="792376"/>
            <a:ext cx="6331226" cy="400110"/>
          </a:xfrm>
          <a:prstGeom prst="rect">
            <a:avLst/>
          </a:prstGeom>
          <a:noFill/>
        </p:spPr>
        <p:txBody>
          <a:bodyPr wrap="square" rtlCol="0">
            <a:spAutoFit/>
          </a:bodyPr>
          <a:lstStyle/>
          <a:p>
            <a:r>
              <a:rPr lang="en-US" sz="2000" b="1" dirty="0">
                <a:solidFill>
                  <a:schemeClr val="accent1">
                    <a:lumMod val="75000"/>
                  </a:schemeClr>
                </a:solidFill>
                <a:latin typeface="Arial Black" panose="020B0A04020102020204" pitchFamily="34" charset="0"/>
              </a:rPr>
              <a:t>Implementing </a:t>
            </a:r>
            <a:r>
              <a:rPr lang="en-US" sz="2000" b="1" dirty="0" err="1">
                <a:solidFill>
                  <a:schemeClr val="accent1">
                    <a:lumMod val="75000"/>
                  </a:schemeClr>
                </a:solidFill>
                <a:latin typeface="Arial Black" panose="020B0A04020102020204" pitchFamily="34" charset="0"/>
              </a:rPr>
              <a:t>ITestListeners</a:t>
            </a:r>
            <a:r>
              <a:rPr lang="en-US" sz="2000" b="1" dirty="0">
                <a:solidFill>
                  <a:schemeClr val="accent1">
                    <a:lumMod val="75000"/>
                  </a:schemeClr>
                </a:solidFill>
                <a:latin typeface="Arial Black" panose="020B0A04020102020204" pitchFamily="34" charset="0"/>
              </a:rPr>
              <a:t> in our project</a:t>
            </a:r>
            <a:endParaRPr lang="en-IN" sz="2000" b="1" dirty="0">
              <a:solidFill>
                <a:schemeClr val="accent1">
                  <a:lumMod val="75000"/>
                </a:schemeClr>
              </a:solidFill>
              <a:latin typeface="Arial Black" panose="020B0A04020102020204" pitchFamily="34" charset="0"/>
            </a:endParaRPr>
          </a:p>
        </p:txBody>
      </p:sp>
      <p:sp>
        <p:nvSpPr>
          <p:cNvPr id="3" name="TextBox 2">
            <a:extLst>
              <a:ext uri="{FF2B5EF4-FFF2-40B4-BE49-F238E27FC236}">
                <a16:creationId xmlns:a16="http://schemas.microsoft.com/office/drawing/2014/main" id="{78A539BF-BC49-B111-ACE4-47B86DBD6B74}"/>
              </a:ext>
            </a:extLst>
          </p:cNvPr>
          <p:cNvSpPr txBox="1"/>
          <p:nvPr/>
        </p:nvSpPr>
        <p:spPr>
          <a:xfrm>
            <a:off x="1242391" y="1977888"/>
            <a:ext cx="10853531" cy="3693319"/>
          </a:xfrm>
          <a:prstGeom prst="rect">
            <a:avLst/>
          </a:prstGeom>
          <a:noFill/>
        </p:spPr>
        <p:txBody>
          <a:bodyPr wrap="square" rtlCol="0">
            <a:spAutoFit/>
          </a:bodyPr>
          <a:lstStyle/>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Create a Java class that implements the </a:t>
            </a:r>
            <a:r>
              <a:rPr lang="en-US" dirty="0" err="1">
                <a:latin typeface="Times New Roman" panose="02020603050405020304" pitchFamily="18" charset="0"/>
                <a:cs typeface="Times New Roman" panose="02020603050405020304" pitchFamily="18" charset="0"/>
              </a:rPr>
              <a:t>ITestListener</a:t>
            </a:r>
            <a:r>
              <a:rPr lang="en-US" dirty="0">
                <a:latin typeface="Times New Roman" panose="02020603050405020304" pitchFamily="18" charset="0"/>
                <a:cs typeface="Times New Roman" panose="02020603050405020304" pitchFamily="18" charset="0"/>
              </a:rPr>
              <a:t> interface. This interface defines methods that will be invoked at different stages of test execution.</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Implemented the methods defined in the </a:t>
            </a:r>
            <a:r>
              <a:rPr lang="en-US" dirty="0" err="1">
                <a:latin typeface="Times New Roman" panose="02020603050405020304" pitchFamily="18" charset="0"/>
                <a:cs typeface="Times New Roman" panose="02020603050405020304" pitchFamily="18" charset="0"/>
              </a:rPr>
              <a:t>ITestListener</a:t>
            </a:r>
            <a:r>
              <a:rPr lang="en-US" dirty="0">
                <a:latin typeface="Times New Roman" panose="02020603050405020304" pitchFamily="18" charset="0"/>
                <a:cs typeface="Times New Roman" panose="02020603050405020304" pitchFamily="18" charset="0"/>
              </a:rPr>
              <a:t> interface to take the screenshots of the failed test cases.</a:t>
            </a:r>
          </a:p>
          <a:p>
            <a:pPr algn="just"/>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Added the listener class to your TestNG XML file by specifying the name of your listener class within the &lt;listeners&gt; tag.</a:t>
            </a:r>
          </a:p>
          <a:p>
            <a:pPr algn="just"/>
            <a:endParaRPr lang="en-US" dirty="0">
              <a:latin typeface="Times New Roman" panose="02020603050405020304" pitchFamily="18" charset="0"/>
              <a:cs typeface="Times New Roman" panose="02020603050405020304" pitchFamily="18" charset="0"/>
            </a:endParaRPr>
          </a:p>
          <a:p>
            <a:pPr algn="just"/>
            <a:r>
              <a:rPr lang="en-IN" dirty="0">
                <a:latin typeface="Times New Roman" panose="02020603050405020304" pitchFamily="18" charset="0"/>
                <a:cs typeface="Times New Roman" panose="02020603050405020304" pitchFamily="18" charset="0"/>
              </a:rPr>
              <a:t>&lt;listeners&gt;    </a:t>
            </a:r>
          </a:p>
          <a:p>
            <a:pPr algn="just"/>
            <a:r>
              <a:rPr lang="en-IN" dirty="0">
                <a:latin typeface="Times New Roman" panose="02020603050405020304" pitchFamily="18" charset="0"/>
                <a:cs typeface="Times New Roman" panose="02020603050405020304" pitchFamily="18" charset="0"/>
              </a:rPr>
              <a:t>&lt;listener class-name="filename"/&gt;</a:t>
            </a:r>
          </a:p>
          <a:p>
            <a:pPr algn="just"/>
            <a:r>
              <a:rPr lang="en-IN" dirty="0">
                <a:latin typeface="Times New Roman" panose="02020603050405020304" pitchFamily="18" charset="0"/>
                <a:cs typeface="Times New Roman" panose="02020603050405020304" pitchFamily="18" charset="0"/>
              </a:rPr>
              <a:t>&lt;/listeners&gt;</a:t>
            </a:r>
          </a:p>
          <a:p>
            <a:pPr algn="just"/>
            <a:endParaRPr lang="en-IN"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Implemented and configured the listener and </a:t>
            </a:r>
            <a:r>
              <a:rPr lang="en-US" dirty="0" err="1">
                <a:latin typeface="Times New Roman" panose="02020603050405020304" pitchFamily="18" charset="0"/>
                <a:cs typeface="Times New Roman" panose="02020603050405020304" pitchFamily="18" charset="0"/>
              </a:rPr>
              <a:t>runned</a:t>
            </a:r>
            <a:r>
              <a:rPr lang="en-US" dirty="0">
                <a:latin typeface="Times New Roman" panose="02020603050405020304" pitchFamily="18" charset="0"/>
                <a:cs typeface="Times New Roman" panose="02020603050405020304" pitchFamily="18" charset="0"/>
              </a:rPr>
              <a:t> using the TestNG test suite.</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92966236"/>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A28414-A1B7-5B3D-A6A7-166562E31DAC}"/>
              </a:ext>
            </a:extLst>
          </p:cNvPr>
          <p:cNvSpPr txBox="1"/>
          <p:nvPr/>
        </p:nvSpPr>
        <p:spPr>
          <a:xfrm>
            <a:off x="3747052" y="278295"/>
            <a:ext cx="4452731" cy="1323439"/>
          </a:xfrm>
          <a:prstGeom prst="rect">
            <a:avLst/>
          </a:prstGeom>
          <a:noFill/>
        </p:spPr>
        <p:txBody>
          <a:bodyPr wrap="square" rtlCol="0">
            <a:spAutoFit/>
          </a:bodyPr>
          <a:lstStyle/>
          <a:p>
            <a:pPr marL="285750" indent="-285750">
              <a:buFont typeface="Wingdings" panose="05000000000000000000" pitchFamily="2" charset="2"/>
              <a:buChar char="Ø"/>
            </a:pPr>
            <a:endParaRPr lang="en-US" sz="1200" b="1" dirty="0">
              <a:latin typeface="Arial Black" panose="020B0A04020102020204" pitchFamily="34" charset="0"/>
            </a:endParaRPr>
          </a:p>
          <a:p>
            <a:pPr marL="285750" indent="-285750">
              <a:buFont typeface="Wingdings" panose="05000000000000000000" pitchFamily="2" charset="2"/>
              <a:buChar char="Ø"/>
            </a:pPr>
            <a:endParaRPr lang="en-US" sz="1200" dirty="0"/>
          </a:p>
          <a:p>
            <a:r>
              <a:rPr lang="en-US" sz="3200" dirty="0">
                <a:solidFill>
                  <a:schemeClr val="accent4">
                    <a:lumMod val="50000"/>
                  </a:schemeClr>
                </a:solidFill>
                <a:latin typeface="Arial Black" panose="020B0A04020102020204" pitchFamily="34" charset="0"/>
              </a:rPr>
              <a:t> </a:t>
            </a:r>
            <a:r>
              <a:rPr lang="en-US" sz="2400" dirty="0" err="1">
                <a:solidFill>
                  <a:schemeClr val="accent1">
                    <a:lumMod val="75000"/>
                  </a:schemeClr>
                </a:solidFill>
                <a:latin typeface="Arial Black" panose="020B0A04020102020204" pitchFamily="34" charset="0"/>
              </a:rPr>
              <a:t>IRetryAnalyzer</a:t>
            </a:r>
            <a:endParaRPr lang="en-US" sz="2400" dirty="0">
              <a:solidFill>
                <a:schemeClr val="accent1">
                  <a:lumMod val="75000"/>
                </a:schemeClr>
              </a:solidFill>
              <a:latin typeface="Arial Black" panose="020B0A04020102020204" pitchFamily="34" charset="0"/>
            </a:endParaRPr>
          </a:p>
          <a:p>
            <a:endParaRPr lang="en-IN" sz="2400" dirty="0"/>
          </a:p>
        </p:txBody>
      </p:sp>
      <p:sp>
        <p:nvSpPr>
          <p:cNvPr id="3" name="TextBox 2">
            <a:extLst>
              <a:ext uri="{FF2B5EF4-FFF2-40B4-BE49-F238E27FC236}">
                <a16:creationId xmlns:a16="http://schemas.microsoft.com/office/drawing/2014/main" id="{408742D4-0CC6-A921-7D40-4F71C4325DB4}"/>
              </a:ext>
            </a:extLst>
          </p:cNvPr>
          <p:cNvSpPr txBox="1"/>
          <p:nvPr/>
        </p:nvSpPr>
        <p:spPr>
          <a:xfrm>
            <a:off x="1133064" y="2118568"/>
            <a:ext cx="6122502" cy="5016758"/>
          </a:xfrm>
          <a:prstGeom prst="rect">
            <a:avLst/>
          </a:prstGeom>
          <a:noFill/>
        </p:spPr>
        <p:txBody>
          <a:bodyPr wrap="square" rtlCol="0">
            <a:spAutoFit/>
          </a:bodyPr>
          <a:lstStyle/>
          <a:p>
            <a:pPr algn="just"/>
            <a:r>
              <a:rPr lang="en-US" sz="2000" dirty="0" err="1">
                <a:latin typeface="Times New Roman" panose="02020603050405020304" pitchFamily="18" charset="0"/>
                <a:cs typeface="Times New Roman" panose="02020603050405020304" pitchFamily="18" charset="0"/>
              </a:rPr>
              <a:t>IRetryAnalyzer</a:t>
            </a:r>
            <a:r>
              <a:rPr lang="en-US" sz="2000" dirty="0">
                <a:latin typeface="Times New Roman" panose="02020603050405020304" pitchFamily="18" charset="0"/>
                <a:cs typeface="Times New Roman" panose="02020603050405020304" pitchFamily="18" charset="0"/>
              </a:rPr>
              <a:t> is an interface provided by TestNG, a popular testing framework for Java. It is used to implement custom retry logic for failed test cases. </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When a test method fails, TestNG will invoke the implementation of </a:t>
            </a:r>
            <a:r>
              <a:rPr lang="en-US" sz="2000" dirty="0" err="1">
                <a:latin typeface="Times New Roman" panose="02020603050405020304" pitchFamily="18" charset="0"/>
                <a:cs typeface="Times New Roman" panose="02020603050405020304" pitchFamily="18" charset="0"/>
              </a:rPr>
              <a:t>IRetryAnalyzer</a:t>
            </a:r>
            <a:r>
              <a:rPr lang="en-US" sz="2000" dirty="0">
                <a:latin typeface="Times New Roman" panose="02020603050405020304" pitchFamily="18" charset="0"/>
                <a:cs typeface="Times New Roman" panose="02020603050405020304" pitchFamily="18" charset="0"/>
              </a:rPr>
              <a:t> to determine if the test should be retried.</a:t>
            </a:r>
          </a:p>
          <a:p>
            <a:pPr algn="just"/>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To associate your test cases with </a:t>
            </a:r>
            <a:r>
              <a:rPr lang="en-US" sz="2000" dirty="0" err="1">
                <a:latin typeface="Times New Roman" panose="02020603050405020304" pitchFamily="18" charset="0"/>
                <a:cs typeface="Times New Roman" panose="02020603050405020304" pitchFamily="18" charset="0"/>
              </a:rPr>
              <a:t>IRetryAnalyzer</a:t>
            </a:r>
            <a:r>
              <a:rPr lang="en-US" sz="2000" dirty="0">
                <a:latin typeface="Times New Roman" panose="02020603050405020304" pitchFamily="18" charset="0"/>
                <a:cs typeface="Times New Roman" panose="02020603050405020304" pitchFamily="18" charset="0"/>
              </a:rPr>
              <a:t>. In order to do this, you need to use the method </a:t>
            </a:r>
            <a:r>
              <a:rPr lang="en-US" sz="2000" dirty="0" err="1">
                <a:latin typeface="Times New Roman" panose="02020603050405020304" pitchFamily="18" charset="0"/>
                <a:cs typeface="Times New Roman" panose="02020603050405020304" pitchFamily="18" charset="0"/>
              </a:rPr>
              <a:t>below.@Test</a:t>
            </a:r>
            <a:r>
              <a:rPr lang="en-US" sz="2000" dirty="0">
                <a:latin typeface="Times New Roman" panose="02020603050405020304" pitchFamily="18" charset="0"/>
                <a:cs typeface="Times New Roman" panose="02020603050405020304" pitchFamily="18" charset="0"/>
              </a:rPr>
              <a:t>(</a:t>
            </a:r>
            <a:r>
              <a:rPr lang="en-US" sz="2000" dirty="0" err="1">
                <a:latin typeface="Times New Roman" panose="02020603050405020304" pitchFamily="18" charset="0"/>
                <a:cs typeface="Times New Roman" panose="02020603050405020304" pitchFamily="18" charset="0"/>
              </a:rPr>
              <a:t>retryAnalyzer</a:t>
            </a:r>
            <a:r>
              <a:rPr lang="en-US" sz="2000" dirty="0">
                <a:latin typeface="Times New Roman" panose="02020603050405020304" pitchFamily="18" charset="0"/>
                <a:cs typeface="Times New Roman" panose="02020603050405020304" pitchFamily="18" charset="0"/>
              </a:rPr>
              <a:t> = </a:t>
            </a:r>
            <a:r>
              <a:rPr lang="en-US" sz="2000" dirty="0" err="1">
                <a:latin typeface="Times New Roman" panose="02020603050405020304" pitchFamily="18" charset="0"/>
                <a:cs typeface="Times New Roman" panose="02020603050405020304" pitchFamily="18" charset="0"/>
              </a:rPr>
              <a:t>Retry.class</a:t>
            </a:r>
            <a:r>
              <a:rPr lang="en-US" sz="2000" dirty="0">
                <a:latin typeface="Times New Roman" panose="02020603050405020304" pitchFamily="18" charset="0"/>
                <a:cs typeface="Times New Roman" panose="02020603050405020304" pitchFamily="18" charset="0"/>
              </a:rPr>
              <a:t>)</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public void </a:t>
            </a:r>
            <a:r>
              <a:rPr lang="en-US" sz="2000" dirty="0" err="1">
                <a:latin typeface="Times New Roman" panose="02020603050405020304" pitchFamily="18" charset="0"/>
                <a:cs typeface="Times New Roman" panose="02020603050405020304" pitchFamily="18" charset="0"/>
              </a:rPr>
              <a:t>testCase</a:t>
            </a:r>
            <a:r>
              <a:rPr lang="en-US" sz="2000" dirty="0">
                <a:latin typeface="Times New Roman" panose="02020603050405020304" pitchFamily="18" charset="0"/>
                <a:cs typeface="Times New Roman" panose="02020603050405020304" pitchFamily="18" charset="0"/>
              </a:rPr>
              <a:t>() {</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a:t>
            </a:r>
            <a:endParaRPr lang="en-IN"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F720288F-C33D-260A-858F-13E52DED7382}"/>
              </a:ext>
            </a:extLst>
          </p:cNvPr>
          <p:cNvPicPr>
            <a:picLocks noChangeAspect="1"/>
          </p:cNvPicPr>
          <p:nvPr/>
        </p:nvPicPr>
        <p:blipFill>
          <a:blip r:embed="rId2"/>
          <a:stretch>
            <a:fillRect/>
          </a:stretch>
        </p:blipFill>
        <p:spPr>
          <a:xfrm>
            <a:off x="7424530" y="2117034"/>
            <a:ext cx="4204254" cy="3528391"/>
          </a:xfrm>
          <a:prstGeom prst="rect">
            <a:avLst/>
          </a:prstGeom>
        </p:spPr>
      </p:pic>
    </p:spTree>
    <p:extLst>
      <p:ext uri="{BB962C8B-B14F-4D97-AF65-F5344CB8AC3E}">
        <p14:creationId xmlns:p14="http://schemas.microsoft.com/office/powerpoint/2010/main" val="3251947876"/>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2C07EF8-60DD-B3DF-13BA-BA9CDBC8F84F}"/>
              </a:ext>
            </a:extLst>
          </p:cNvPr>
          <p:cNvSpPr txBox="1"/>
          <p:nvPr/>
        </p:nvSpPr>
        <p:spPr>
          <a:xfrm>
            <a:off x="3627783" y="549442"/>
            <a:ext cx="4502426" cy="400110"/>
          </a:xfrm>
          <a:prstGeom prst="rect">
            <a:avLst/>
          </a:prstGeom>
          <a:noFill/>
        </p:spPr>
        <p:txBody>
          <a:bodyPr wrap="square" rtlCol="0">
            <a:spAutoFit/>
          </a:bodyPr>
          <a:lstStyle/>
          <a:p>
            <a:r>
              <a:rPr lang="en-IN" sz="2000" b="1" dirty="0">
                <a:solidFill>
                  <a:schemeClr val="accent1">
                    <a:lumMod val="75000"/>
                  </a:schemeClr>
                </a:solidFill>
                <a:latin typeface="Arial Black" panose="020B0A04020102020204" pitchFamily="34" charset="0"/>
              </a:rPr>
              <a:t>Advantages of</a:t>
            </a:r>
            <a:r>
              <a:rPr lang="en-US" sz="2000" b="1" dirty="0">
                <a:solidFill>
                  <a:schemeClr val="accent1">
                    <a:lumMod val="75000"/>
                  </a:schemeClr>
                </a:solidFill>
                <a:latin typeface="Arial Black" panose="020B0A04020102020204" pitchFamily="34" charset="0"/>
                <a:cs typeface="Times New Roman" panose="02020603050405020304" pitchFamily="18" charset="0"/>
              </a:rPr>
              <a:t> </a:t>
            </a:r>
            <a:r>
              <a:rPr lang="en-US" sz="2000" dirty="0" err="1">
                <a:solidFill>
                  <a:schemeClr val="accent1">
                    <a:lumMod val="75000"/>
                  </a:schemeClr>
                </a:solidFill>
                <a:latin typeface="Arial Black" panose="020B0A04020102020204" pitchFamily="34" charset="0"/>
                <a:cs typeface="Times New Roman" panose="02020603050405020304" pitchFamily="18" charset="0"/>
              </a:rPr>
              <a:t>IRetryAnalyzer</a:t>
            </a:r>
            <a:r>
              <a:rPr lang="en-IN" sz="2000" dirty="0">
                <a:solidFill>
                  <a:schemeClr val="accent1">
                    <a:lumMod val="75000"/>
                  </a:schemeClr>
                </a:solidFill>
                <a:latin typeface="Arial Black" panose="020B0A04020102020204" pitchFamily="34" charset="0"/>
              </a:rPr>
              <a:t> </a:t>
            </a:r>
          </a:p>
        </p:txBody>
      </p:sp>
      <p:sp>
        <p:nvSpPr>
          <p:cNvPr id="3" name="TextBox 2">
            <a:extLst>
              <a:ext uri="{FF2B5EF4-FFF2-40B4-BE49-F238E27FC236}">
                <a16:creationId xmlns:a16="http://schemas.microsoft.com/office/drawing/2014/main" id="{E13C4A62-116D-5BB7-27A9-CA72F32D6F31}"/>
              </a:ext>
            </a:extLst>
          </p:cNvPr>
          <p:cNvSpPr txBox="1"/>
          <p:nvPr/>
        </p:nvSpPr>
        <p:spPr>
          <a:xfrm>
            <a:off x="1331843" y="1225689"/>
            <a:ext cx="10860157" cy="5632311"/>
          </a:xfrm>
          <a:prstGeom prst="rect">
            <a:avLst/>
          </a:prstGeom>
          <a:noFill/>
        </p:spPr>
        <p:txBody>
          <a:bodyPr wrap="square" rtlCol="0">
            <a:spAutoFit/>
          </a:bodyPr>
          <a:lstStyle/>
          <a:p>
            <a:pPr algn="just"/>
            <a:r>
              <a:rPr lang="en-US" b="1" dirty="0">
                <a:latin typeface="Times New Roman" panose="02020603050405020304" pitchFamily="18" charset="0"/>
                <a:cs typeface="Times New Roman" panose="02020603050405020304" pitchFamily="18" charset="0"/>
              </a:rPr>
              <a:t>Improved Test Reliability: </a:t>
            </a:r>
            <a:r>
              <a:rPr lang="en-US" dirty="0" err="1">
                <a:latin typeface="Times New Roman" panose="02020603050405020304" pitchFamily="18" charset="0"/>
                <a:cs typeface="Times New Roman" panose="02020603050405020304" pitchFamily="18" charset="0"/>
              </a:rPr>
              <a:t>IRetryAnalyzer</a:t>
            </a:r>
            <a:r>
              <a:rPr lang="en-US" dirty="0">
                <a:latin typeface="Times New Roman" panose="02020603050405020304" pitchFamily="18" charset="0"/>
                <a:cs typeface="Times New Roman" panose="02020603050405020304" pitchFamily="18" charset="0"/>
              </a:rPr>
              <a:t> allows you to retry failed tests automatically, which can help improve the overall reliability of your test suite.</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Reduced False Positives: </a:t>
            </a:r>
            <a:r>
              <a:rPr lang="en-US" dirty="0">
                <a:latin typeface="Times New Roman" panose="02020603050405020304" pitchFamily="18" charset="0"/>
                <a:cs typeface="Times New Roman" panose="02020603050405020304" pitchFamily="18" charset="0"/>
              </a:rPr>
              <a:t>With </a:t>
            </a:r>
            <a:r>
              <a:rPr lang="en-US" dirty="0" err="1">
                <a:latin typeface="Times New Roman" panose="02020603050405020304" pitchFamily="18" charset="0"/>
                <a:cs typeface="Times New Roman" panose="02020603050405020304" pitchFamily="18" charset="0"/>
              </a:rPr>
              <a:t>IRetryAnalyzer</a:t>
            </a:r>
            <a:r>
              <a:rPr lang="en-US" dirty="0">
                <a:latin typeface="Times New Roman" panose="02020603050405020304" pitchFamily="18" charset="0"/>
                <a:cs typeface="Times New Roman" panose="02020603050405020304" pitchFamily="18" charset="0"/>
              </a:rPr>
              <a:t>, we can retry tests that fail, reducing the false positives and providing more accurate test outcomes.</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Time and Resource Savings: </a:t>
            </a:r>
            <a:r>
              <a:rPr lang="en-US" dirty="0">
                <a:latin typeface="Times New Roman" panose="02020603050405020304" pitchFamily="18" charset="0"/>
                <a:cs typeface="Times New Roman" panose="02020603050405020304" pitchFamily="18" charset="0"/>
              </a:rPr>
              <a:t>Instead of manually rerunning failed tests, </a:t>
            </a:r>
            <a:r>
              <a:rPr lang="en-US" dirty="0" err="1">
                <a:latin typeface="Times New Roman" panose="02020603050405020304" pitchFamily="18" charset="0"/>
                <a:cs typeface="Times New Roman" panose="02020603050405020304" pitchFamily="18" charset="0"/>
              </a:rPr>
              <a:t>IRetryAnalyzer</a:t>
            </a:r>
            <a:r>
              <a:rPr lang="en-US" dirty="0">
                <a:latin typeface="Times New Roman" panose="02020603050405020304" pitchFamily="18" charset="0"/>
                <a:cs typeface="Times New Roman" panose="02020603050405020304" pitchFamily="18" charset="0"/>
              </a:rPr>
              <a:t> automates the retry process, saving time and effort for testers and developers.</a:t>
            </a:r>
          </a:p>
          <a:p>
            <a:pPr algn="just"/>
            <a:endParaRPr lang="en-US" dirty="0">
              <a:latin typeface="Times New Roman" panose="02020603050405020304" pitchFamily="18" charset="0"/>
              <a:cs typeface="Times New Roman" panose="02020603050405020304" pitchFamily="18" charset="0"/>
            </a:endParaRPr>
          </a:p>
          <a:p>
            <a:pPr algn="just"/>
            <a:r>
              <a:rPr lang="en-US" b="1" dirty="0">
                <a:latin typeface="Times New Roman" panose="02020603050405020304" pitchFamily="18" charset="0"/>
                <a:cs typeface="Times New Roman" panose="02020603050405020304" pitchFamily="18" charset="0"/>
              </a:rPr>
              <a:t>Increased Test Coverage: </a:t>
            </a:r>
            <a:r>
              <a:rPr lang="en-US" dirty="0">
                <a:latin typeface="Times New Roman" panose="02020603050405020304" pitchFamily="18" charset="0"/>
                <a:cs typeface="Times New Roman" panose="02020603050405020304" pitchFamily="18" charset="0"/>
              </a:rPr>
              <a:t>By automatically retrying failed tests, we can increase the detection of genuine defects or issues in the application.</a:t>
            </a:r>
          </a:p>
          <a:p>
            <a:endParaRPr lang="en-US" dirty="0">
              <a:latin typeface="Times New Roman" panose="02020603050405020304" pitchFamily="18" charset="0"/>
              <a:cs typeface="Times New Roman" panose="02020603050405020304" pitchFamily="18" charset="0"/>
            </a:endParaRPr>
          </a:p>
          <a:p>
            <a:r>
              <a:rPr lang="en-US" b="1" dirty="0">
                <a:solidFill>
                  <a:schemeClr val="accent1">
                    <a:lumMod val="75000"/>
                  </a:schemeClr>
                </a:solidFill>
                <a:latin typeface="Times New Roman" panose="02020603050405020304" pitchFamily="18" charset="0"/>
                <a:cs typeface="Times New Roman" panose="02020603050405020304" pitchFamily="18" charset="0"/>
              </a:rPr>
              <a:t>Implementation:</a:t>
            </a:r>
          </a:p>
          <a:p>
            <a:pPr algn="just"/>
            <a:r>
              <a:rPr lang="en-US" dirty="0">
                <a:latin typeface="Times New Roman" panose="02020603050405020304" pitchFamily="18" charset="0"/>
                <a:cs typeface="Times New Roman" panose="02020603050405020304" pitchFamily="18" charset="0"/>
              </a:rPr>
              <a:t>Create a Java class that implements the </a:t>
            </a:r>
            <a:r>
              <a:rPr lang="en-US" dirty="0" err="1">
                <a:latin typeface="Times New Roman" panose="02020603050405020304" pitchFamily="18" charset="0"/>
                <a:cs typeface="Times New Roman" panose="02020603050405020304" pitchFamily="18" charset="0"/>
              </a:rPr>
              <a:t>IRetryAnalyzer</a:t>
            </a:r>
            <a:r>
              <a:rPr lang="en-US" dirty="0">
                <a:latin typeface="Times New Roman" panose="02020603050405020304" pitchFamily="18" charset="0"/>
                <a:cs typeface="Times New Roman" panose="02020603050405020304" pitchFamily="18" charset="0"/>
              </a:rPr>
              <a:t> interface. This interface requires retry() method, which determines whether a failed test should be retried.</a:t>
            </a:r>
          </a:p>
          <a:p>
            <a:pPr algn="just"/>
            <a:r>
              <a:rPr lang="en-US" dirty="0">
                <a:latin typeface="Times New Roman" panose="02020603050405020304" pitchFamily="18" charset="0"/>
                <a:cs typeface="Times New Roman" panose="02020603050405020304" pitchFamily="18" charset="0"/>
              </a:rPr>
              <a:t>Added class to your TestNG XML file by specifying the name of your listener class within the &lt;listeners&gt; tag. &lt;listeners&gt;    </a:t>
            </a:r>
          </a:p>
          <a:p>
            <a:pPr algn="just"/>
            <a:r>
              <a:rPr lang="en-US" dirty="0">
                <a:latin typeface="Times New Roman" panose="02020603050405020304" pitchFamily="18" charset="0"/>
                <a:cs typeface="Times New Roman" panose="02020603050405020304" pitchFamily="18" charset="0"/>
              </a:rPr>
              <a:t>&lt;listener class-name="filename"/&gt;</a:t>
            </a:r>
          </a:p>
          <a:p>
            <a:pPr algn="just"/>
            <a:r>
              <a:rPr lang="en-US" dirty="0">
                <a:latin typeface="Times New Roman" panose="02020603050405020304" pitchFamily="18" charset="0"/>
                <a:cs typeface="Times New Roman" panose="02020603050405020304" pitchFamily="18" charset="0"/>
              </a:rPr>
              <a:t>&lt;/listeners&gt;</a:t>
            </a:r>
          </a:p>
          <a:p>
            <a:endParaRPr lang="en-IN" dirty="0"/>
          </a:p>
        </p:txBody>
      </p:sp>
    </p:spTree>
    <p:extLst>
      <p:ext uri="{BB962C8B-B14F-4D97-AF65-F5344CB8AC3E}">
        <p14:creationId xmlns:p14="http://schemas.microsoft.com/office/powerpoint/2010/main" val="68767711"/>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1A1E221-7764-29B2-3417-0CAE1E9F6C17}"/>
              </a:ext>
            </a:extLst>
          </p:cNvPr>
          <p:cNvSpPr txBox="1"/>
          <p:nvPr/>
        </p:nvSpPr>
        <p:spPr>
          <a:xfrm>
            <a:off x="4383156" y="675861"/>
            <a:ext cx="4134679" cy="800219"/>
          </a:xfrm>
          <a:prstGeom prst="rect">
            <a:avLst/>
          </a:prstGeom>
          <a:noFill/>
        </p:spPr>
        <p:txBody>
          <a:bodyPr wrap="square" rtlCol="0">
            <a:spAutoFit/>
          </a:bodyPr>
          <a:lstStyle/>
          <a:p>
            <a:r>
              <a:rPr lang="en-IN" sz="2800" b="1" dirty="0">
                <a:solidFill>
                  <a:schemeClr val="accent1">
                    <a:lumMod val="75000"/>
                  </a:schemeClr>
                </a:solidFill>
                <a:latin typeface="Arial Black" panose="020B0A04020102020204" pitchFamily="34" charset="0"/>
              </a:rPr>
              <a:t>Screenshots</a:t>
            </a:r>
          </a:p>
          <a:p>
            <a:endParaRPr lang="en-IN" dirty="0"/>
          </a:p>
        </p:txBody>
      </p:sp>
      <p:sp>
        <p:nvSpPr>
          <p:cNvPr id="3" name="TextBox 2">
            <a:extLst>
              <a:ext uri="{FF2B5EF4-FFF2-40B4-BE49-F238E27FC236}">
                <a16:creationId xmlns:a16="http://schemas.microsoft.com/office/drawing/2014/main" id="{8D2683DB-82DF-A280-334F-525A61929869}"/>
              </a:ext>
            </a:extLst>
          </p:cNvPr>
          <p:cNvSpPr txBox="1"/>
          <p:nvPr/>
        </p:nvSpPr>
        <p:spPr>
          <a:xfrm>
            <a:off x="1550505" y="1705451"/>
            <a:ext cx="10346634" cy="3691844"/>
          </a:xfrm>
          <a:prstGeom prst="rect">
            <a:avLst/>
          </a:prstGeom>
          <a:noFill/>
        </p:spPr>
        <p:txBody>
          <a:bodyPr wrap="square" rtlCol="0">
            <a:spAutoFit/>
          </a:bodyPr>
          <a:lstStyle/>
          <a:p>
            <a:pPr marL="342900" indent="-342900" algn="just">
              <a:lnSpc>
                <a:spcPct val="200000"/>
              </a:lnSpc>
              <a:buFont typeface="Wingdings" panose="05000000000000000000" pitchFamily="2" charset="2"/>
              <a:buChar char="Ø"/>
            </a:pPr>
            <a:r>
              <a:rPr lang="en-IN" sz="2000" dirty="0">
                <a:latin typeface="Times New Roman" panose="02020603050405020304" pitchFamily="18" charset="0"/>
                <a:ea typeface="Open Sans"/>
                <a:cs typeface="Times New Roman" panose="02020603050405020304" pitchFamily="18" charset="0"/>
              </a:rPr>
              <a:t>By capturing screenshots , testers can easily identify what and where the test fails during the testing and captures the screenshot only when a test fails.</a:t>
            </a:r>
          </a:p>
          <a:p>
            <a:pPr algn="just">
              <a:lnSpc>
                <a:spcPct val="200000"/>
              </a:lnSpc>
            </a:pPr>
            <a:endParaRPr lang="en-IN" sz="2000" dirty="0">
              <a:latin typeface="Times New Roman" panose="02020603050405020304" pitchFamily="18" charset="0"/>
              <a:ea typeface="Open Sans"/>
              <a:cs typeface="Times New Roman" panose="02020603050405020304" pitchFamily="18" charset="0"/>
            </a:endParaRPr>
          </a:p>
          <a:p>
            <a:pPr marL="342900" indent="-342900" algn="just">
              <a:lnSpc>
                <a:spcPct val="200000"/>
              </a:lnSpc>
              <a:buFont typeface="Wingdings" panose="05000000000000000000" pitchFamily="2" charset="2"/>
              <a:buChar char="Ø"/>
            </a:pPr>
            <a:r>
              <a:rPr lang="en-IN" sz="2000" dirty="0">
                <a:latin typeface="Times New Roman" panose="02020603050405020304" pitchFamily="18" charset="0"/>
                <a:ea typeface="Open Sans"/>
                <a:cs typeface="Times New Roman" panose="02020603050405020304" pitchFamily="18" charset="0"/>
              </a:rPr>
              <a:t>Call </a:t>
            </a:r>
            <a:r>
              <a:rPr lang="en-IN" sz="2000" dirty="0" err="1">
                <a:latin typeface="Times New Roman" panose="02020603050405020304" pitchFamily="18" charset="0"/>
                <a:ea typeface="Open Sans"/>
                <a:cs typeface="Times New Roman" panose="02020603050405020304" pitchFamily="18" charset="0"/>
              </a:rPr>
              <a:t>getScreenshotAs</a:t>
            </a:r>
            <a:r>
              <a:rPr lang="en-IN" sz="2000" dirty="0">
                <a:latin typeface="Times New Roman" panose="02020603050405020304" pitchFamily="18" charset="0"/>
                <a:ea typeface="Open Sans"/>
                <a:cs typeface="Times New Roman" panose="02020603050405020304" pitchFamily="18" charset="0"/>
              </a:rPr>
              <a:t> method to create image file.</a:t>
            </a:r>
          </a:p>
          <a:p>
            <a:pPr algn="just">
              <a:lnSpc>
                <a:spcPct val="200000"/>
              </a:lnSpc>
            </a:pPr>
            <a:endParaRPr lang="en-IN" sz="2000" dirty="0">
              <a:latin typeface="Times New Roman" panose="02020603050405020304" pitchFamily="18" charset="0"/>
              <a:ea typeface="Open Sans"/>
              <a:cs typeface="Times New Roman" panose="02020603050405020304" pitchFamily="18" charset="0"/>
            </a:endParaRPr>
          </a:p>
          <a:p>
            <a:pPr marL="342900" indent="-342900" algn="just">
              <a:lnSpc>
                <a:spcPct val="200000"/>
              </a:lnSpc>
              <a:buFont typeface="Wingdings" panose="05000000000000000000" pitchFamily="2" charset="2"/>
              <a:buChar char="Ø"/>
            </a:pPr>
            <a:r>
              <a:rPr lang="en-IN" sz="2000" dirty="0" err="1">
                <a:latin typeface="Times New Roman" panose="02020603050405020304" pitchFamily="18" charset="0"/>
                <a:ea typeface="Open Sans"/>
                <a:cs typeface="Times New Roman" panose="02020603050405020304" pitchFamily="18" charset="0"/>
              </a:rPr>
              <a:t>OutputType</a:t>
            </a:r>
            <a:r>
              <a:rPr lang="en-IN" sz="2000" dirty="0">
                <a:latin typeface="Times New Roman" panose="02020603050405020304" pitchFamily="18" charset="0"/>
                <a:ea typeface="Open Sans"/>
                <a:cs typeface="Times New Roman" panose="02020603050405020304" pitchFamily="18" charset="0"/>
              </a:rPr>
              <a:t> defines the output type(Failure Screenshot) for the required screenshot.</a:t>
            </a:r>
          </a:p>
        </p:txBody>
      </p:sp>
    </p:spTree>
    <p:extLst>
      <p:ext uri="{BB962C8B-B14F-4D97-AF65-F5344CB8AC3E}">
        <p14:creationId xmlns:p14="http://schemas.microsoft.com/office/powerpoint/2010/main" val="2617634781"/>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43737-5F59-E198-E409-C48B5DC751AD}"/>
              </a:ext>
            </a:extLst>
          </p:cNvPr>
          <p:cNvSpPr>
            <a:spLocks noGrp="1"/>
          </p:cNvSpPr>
          <p:nvPr>
            <p:ph type="title"/>
          </p:nvPr>
        </p:nvSpPr>
        <p:spPr>
          <a:xfrm>
            <a:off x="2257962" y="705223"/>
            <a:ext cx="7676075" cy="824753"/>
          </a:xfrm>
        </p:spPr>
        <p:txBody>
          <a:bodyPr>
            <a:normAutofit/>
          </a:bodyPr>
          <a:lstStyle/>
          <a:p>
            <a:r>
              <a:rPr lang="en-US" sz="2400" b="1" dirty="0">
                <a:solidFill>
                  <a:schemeClr val="accent1">
                    <a:lumMod val="75000"/>
                  </a:schemeClr>
                </a:solidFill>
                <a:effectLst>
                  <a:outerShdw blurRad="38100" dist="38100" dir="2700000" algn="tl">
                    <a:srgbClr val="000000">
                      <a:alpha val="43137"/>
                    </a:srgbClr>
                  </a:outerShdw>
                </a:effectLst>
                <a:latin typeface="Arial Black" panose="020B0A04020102020204" pitchFamily="34" charset="0"/>
                <a:cs typeface="Times New Roman" pitchFamily="18" charset="0"/>
              </a:rPr>
              <a:t>URL FOR AUT </a:t>
            </a:r>
            <a:r>
              <a:rPr lang="en-US" sz="2400" b="1" dirty="0">
                <a:solidFill>
                  <a:schemeClr val="accent1">
                    <a:lumMod val="75000"/>
                  </a:schemeClr>
                </a:solidFill>
                <a:effectLst>
                  <a:outerShdw blurRad="38100" dist="38100" dir="2700000" algn="tl">
                    <a:srgbClr val="000000">
                      <a:alpha val="43137"/>
                    </a:srgbClr>
                  </a:outerShdw>
                </a:effectLst>
                <a:latin typeface="+mn-lt"/>
                <a:cs typeface="Times New Roman" pitchFamily="18" charset="0"/>
              </a:rPr>
              <a:t>: </a:t>
            </a:r>
            <a:r>
              <a:rPr lang="en-US" sz="2400" b="1" dirty="0">
                <a:solidFill>
                  <a:schemeClr val="accent6">
                    <a:lumMod val="75000"/>
                  </a:schemeClr>
                </a:solidFill>
                <a:effectLst>
                  <a:outerShdw blurRad="38100" dist="38100" dir="2700000" algn="tl">
                    <a:srgbClr val="000000">
                      <a:alpha val="43137"/>
                    </a:srgbClr>
                  </a:outerShdw>
                </a:effectLst>
                <a:latin typeface="+mn-lt"/>
                <a:cs typeface="Times New Roman" pitchFamily="18" charset="0"/>
              </a:rPr>
              <a:t>https://www.bookswagon.com</a:t>
            </a:r>
            <a:endParaRPr lang="en-IN" sz="2800" dirty="0">
              <a:solidFill>
                <a:schemeClr val="accent6">
                  <a:lumMod val="75000"/>
                </a:schemeClr>
              </a:solidFill>
              <a:effectLst>
                <a:outerShdw blurRad="38100" dist="38100" dir="2700000" algn="tl">
                  <a:srgbClr val="000000">
                    <a:alpha val="43137"/>
                  </a:srgbClr>
                </a:outerShdw>
              </a:effectLst>
              <a:latin typeface="+mn-lt"/>
            </a:endParaRPr>
          </a:p>
        </p:txBody>
      </p:sp>
      <p:sp>
        <p:nvSpPr>
          <p:cNvPr id="3" name="Content Placeholder 2">
            <a:extLst>
              <a:ext uri="{FF2B5EF4-FFF2-40B4-BE49-F238E27FC236}">
                <a16:creationId xmlns:a16="http://schemas.microsoft.com/office/drawing/2014/main" id="{1B0BC7ED-0965-95B8-264D-2809287464AF}"/>
              </a:ext>
            </a:extLst>
          </p:cNvPr>
          <p:cNvSpPr>
            <a:spLocks noGrp="1"/>
          </p:cNvSpPr>
          <p:nvPr>
            <p:ph idx="1"/>
          </p:nvPr>
        </p:nvSpPr>
        <p:spPr>
          <a:xfrm>
            <a:off x="1568903" y="1925464"/>
            <a:ext cx="10131425" cy="3814936"/>
          </a:xfrm>
        </p:spPr>
        <p:txBody>
          <a:bodyPr>
            <a:normAutofit fontScale="25000" lnSpcReduction="20000"/>
          </a:bodyPr>
          <a:lstStyle/>
          <a:p>
            <a:pPr marL="0" indent="0">
              <a:buNone/>
            </a:pPr>
            <a:r>
              <a:rPr lang="en-US" sz="8000" b="1" dirty="0">
                <a:solidFill>
                  <a:schemeClr val="tx1">
                    <a:lumMod val="95000"/>
                  </a:schemeClr>
                </a:solidFill>
                <a:latin typeface="Times New Roman" pitchFamily="18" charset="0"/>
                <a:cs typeface="Times New Roman" pitchFamily="18" charset="0"/>
              </a:rPr>
              <a:t>Functionalities :</a:t>
            </a:r>
          </a:p>
          <a:p>
            <a:pPr marL="0" indent="0">
              <a:buNone/>
            </a:pPr>
            <a:endParaRPr lang="en-US" sz="7200" b="1" dirty="0">
              <a:solidFill>
                <a:schemeClr val="tx1">
                  <a:lumMod val="95000"/>
                </a:schemeClr>
              </a:solidFill>
              <a:latin typeface="Times New Roman" pitchFamily="18" charset="0"/>
              <a:cs typeface="Times New Roman" pitchFamily="18" charset="0"/>
            </a:endParaRPr>
          </a:p>
          <a:p>
            <a:pPr marL="457200" indent="-457200">
              <a:buFont typeface="Arial" panose="020B0604020202020204" pitchFamily="34" charset="0"/>
              <a:buChar char="•"/>
            </a:pPr>
            <a:r>
              <a:rPr lang="en-US" sz="8000" dirty="0">
                <a:solidFill>
                  <a:schemeClr val="tx1"/>
                </a:solidFill>
                <a:latin typeface="Times New Roman" panose="02020603050405020304" pitchFamily="18" charset="0"/>
                <a:cs typeface="Times New Roman" pitchFamily="18" charset="0"/>
              </a:rPr>
              <a:t>Register/Login(</a:t>
            </a:r>
            <a:r>
              <a:rPr lang="en-IN" sz="8000" dirty="0">
                <a:solidFill>
                  <a:schemeClr val="tx1"/>
                </a:solidFill>
                <a:latin typeface="Times New Roman" panose="02020603050405020304" pitchFamily="18" charset="0"/>
                <a:cs typeface="Times New Roman" panose="02020603050405020304" pitchFamily="18" charset="0"/>
              </a:rPr>
              <a:t>Naveen N K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Personal Settings(</a:t>
            </a:r>
            <a:r>
              <a:rPr lang="en-IN" sz="8000" dirty="0" err="1">
                <a:solidFill>
                  <a:schemeClr val="tx1"/>
                </a:solidFill>
                <a:latin typeface="Times New Roman" panose="02020603050405020304" pitchFamily="18" charset="0"/>
                <a:cs typeface="Times New Roman" panose="02020603050405020304" pitchFamily="18" charset="0"/>
              </a:rPr>
              <a:t>Vetriselvan</a:t>
            </a:r>
            <a:r>
              <a:rPr lang="en-IN" sz="8000" dirty="0">
                <a:solidFill>
                  <a:schemeClr val="tx1"/>
                </a:solidFill>
                <a:latin typeface="Times New Roman" panose="02020603050405020304" pitchFamily="18" charset="0"/>
                <a:cs typeface="Times New Roman" panose="02020603050405020304" pitchFamily="18" charset="0"/>
              </a:rPr>
              <a:t> B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Shopping Cart(</a:t>
            </a:r>
            <a:r>
              <a:rPr lang="en-IN" sz="8000" dirty="0">
                <a:solidFill>
                  <a:schemeClr val="tx1"/>
                </a:solidFill>
                <a:latin typeface="Times New Roman" panose="02020603050405020304" pitchFamily="18" charset="0"/>
                <a:cs typeface="Times New Roman" panose="02020603050405020304" pitchFamily="18" charset="0"/>
              </a:rPr>
              <a:t>Ramya P M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Search/Refine your Search(</a:t>
            </a:r>
            <a:r>
              <a:rPr lang="en-IN" sz="8000" dirty="0">
                <a:solidFill>
                  <a:schemeClr val="tx1"/>
                </a:solidFill>
                <a:latin typeface="Calibri" panose="020F0502020204030204" pitchFamily="34" charset="0"/>
                <a:ea typeface="Calibri" panose="020F0502020204030204" pitchFamily="34" charset="0"/>
                <a:cs typeface="Calibri" panose="020F0502020204030204" pitchFamily="34" charset="0"/>
              </a:rPr>
              <a:t>Harshitha N A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Award Winners/Sort By(</a:t>
            </a:r>
            <a:r>
              <a:rPr lang="en-IN" sz="8000" dirty="0">
                <a:solidFill>
                  <a:schemeClr val="tx1"/>
                </a:solidFill>
                <a:latin typeface="Calibri" panose="020F0502020204030204" pitchFamily="34" charset="0"/>
              </a:rPr>
              <a:t>Prajwal Diwakar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Request A Book(</a:t>
            </a:r>
            <a:r>
              <a:rPr lang="en-IN" sz="8000" dirty="0">
                <a:solidFill>
                  <a:schemeClr val="tx1"/>
                </a:solidFill>
                <a:latin typeface="Calibri" panose="020F0502020204030204" pitchFamily="34" charset="0"/>
              </a:rPr>
              <a:t>Shilpa Kumari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My Wishlist(</a:t>
            </a:r>
            <a:r>
              <a:rPr lang="en-IN" sz="8000" dirty="0">
                <a:solidFill>
                  <a:schemeClr val="tx1"/>
                </a:solidFill>
                <a:latin typeface="Calibri" panose="020F0502020204030204" pitchFamily="34" charset="0"/>
              </a:rPr>
              <a:t>Navin Kiran R </a:t>
            </a:r>
            <a:r>
              <a:rPr lang="en-US" sz="8000" dirty="0">
                <a:solidFill>
                  <a:schemeClr val="tx1"/>
                </a:solidFill>
                <a:latin typeface="Times New Roman" pitchFamily="18" charset="0"/>
                <a:cs typeface="Times New Roman" pitchFamily="18" charset="0"/>
              </a:rPr>
              <a:t>)</a:t>
            </a:r>
          </a:p>
          <a:p>
            <a:pPr marL="457200" indent="-457200">
              <a:buFont typeface="Arial" panose="020B0604020202020204" pitchFamily="34" charset="0"/>
              <a:buChar char="•"/>
            </a:pPr>
            <a:r>
              <a:rPr lang="en-US" sz="8000" dirty="0">
                <a:solidFill>
                  <a:schemeClr val="tx1"/>
                </a:solidFill>
                <a:latin typeface="Times New Roman" pitchFamily="18" charset="0"/>
                <a:cs typeface="Times New Roman" pitchFamily="18" charset="0"/>
              </a:rPr>
              <a:t>Add Address(</a:t>
            </a:r>
            <a:r>
              <a:rPr lang="en-IN" sz="8000" dirty="0" err="1">
                <a:solidFill>
                  <a:schemeClr val="tx1"/>
                </a:solidFill>
                <a:latin typeface="Calibri" panose="020F0502020204030204" pitchFamily="34" charset="0"/>
              </a:rPr>
              <a:t>Subashree</a:t>
            </a:r>
            <a:r>
              <a:rPr lang="en-IN" sz="8000" dirty="0">
                <a:solidFill>
                  <a:schemeClr val="tx1"/>
                </a:solidFill>
                <a:latin typeface="Calibri" panose="020F0502020204030204" pitchFamily="34" charset="0"/>
              </a:rPr>
              <a:t> S </a:t>
            </a:r>
            <a:r>
              <a:rPr lang="en-US" sz="8000" dirty="0">
                <a:solidFill>
                  <a:schemeClr val="tx1"/>
                </a:solidFill>
                <a:latin typeface="Times New Roman" pitchFamily="18" charset="0"/>
                <a:cs typeface="Times New Roman" pitchFamily="18" charset="0"/>
              </a:rPr>
              <a:t>)</a:t>
            </a:r>
          </a:p>
          <a:p>
            <a:pPr marL="0" indent="0">
              <a:buNone/>
            </a:pPr>
            <a:endParaRPr lang="en-US" sz="7200" b="1" dirty="0">
              <a:solidFill>
                <a:schemeClr val="tx1">
                  <a:lumMod val="95000"/>
                </a:schemeClr>
              </a:solidFill>
              <a:latin typeface="Times New Roman" pitchFamily="18" charset="0"/>
              <a:cs typeface="Times New Roman" pitchFamily="18" charset="0"/>
            </a:endParaRPr>
          </a:p>
          <a:p>
            <a:pPr marL="0" indent="0">
              <a:buNone/>
            </a:pPr>
            <a:endParaRPr lang="en-IN" dirty="0"/>
          </a:p>
        </p:txBody>
      </p:sp>
    </p:spTree>
    <p:extLst>
      <p:ext uri="{BB962C8B-B14F-4D97-AF65-F5344CB8AC3E}">
        <p14:creationId xmlns:p14="http://schemas.microsoft.com/office/powerpoint/2010/main" val="1829330857"/>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635031E-C55F-C6BB-D106-0D64405B2F49}"/>
              </a:ext>
            </a:extLst>
          </p:cNvPr>
          <p:cNvPicPr>
            <a:picLocks noChangeAspect="1"/>
          </p:cNvPicPr>
          <p:nvPr/>
        </p:nvPicPr>
        <p:blipFill>
          <a:blip r:embed="rId2"/>
          <a:stretch>
            <a:fillRect/>
          </a:stretch>
        </p:blipFill>
        <p:spPr>
          <a:xfrm>
            <a:off x="4035288" y="288235"/>
            <a:ext cx="7603434" cy="2919455"/>
          </a:xfrm>
          <a:prstGeom prst="rect">
            <a:avLst/>
          </a:prstGeom>
        </p:spPr>
      </p:pic>
      <p:pic>
        <p:nvPicPr>
          <p:cNvPr id="5" name="Picture 4">
            <a:extLst>
              <a:ext uri="{FF2B5EF4-FFF2-40B4-BE49-F238E27FC236}">
                <a16:creationId xmlns:a16="http://schemas.microsoft.com/office/drawing/2014/main" id="{B151F836-51EA-CB3F-A51C-4A65E9280CF4}"/>
              </a:ext>
            </a:extLst>
          </p:cNvPr>
          <p:cNvPicPr>
            <a:picLocks noChangeAspect="1"/>
          </p:cNvPicPr>
          <p:nvPr/>
        </p:nvPicPr>
        <p:blipFill>
          <a:blip r:embed="rId3"/>
          <a:stretch>
            <a:fillRect/>
          </a:stretch>
        </p:blipFill>
        <p:spPr>
          <a:xfrm>
            <a:off x="477079" y="3548269"/>
            <a:ext cx="7603435" cy="3140765"/>
          </a:xfrm>
          <a:prstGeom prst="rect">
            <a:avLst/>
          </a:prstGeom>
        </p:spPr>
      </p:pic>
    </p:spTree>
    <p:extLst>
      <p:ext uri="{BB962C8B-B14F-4D97-AF65-F5344CB8AC3E}">
        <p14:creationId xmlns:p14="http://schemas.microsoft.com/office/powerpoint/2010/main" val="824104972"/>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60B8F6-E224-6671-B9DD-72AEE87F9BDD}"/>
              </a:ext>
            </a:extLst>
          </p:cNvPr>
          <p:cNvSpPr txBox="1"/>
          <p:nvPr/>
        </p:nvSpPr>
        <p:spPr>
          <a:xfrm>
            <a:off x="4293704" y="864704"/>
            <a:ext cx="6261652" cy="738664"/>
          </a:xfrm>
          <a:prstGeom prst="rect">
            <a:avLst/>
          </a:prstGeom>
          <a:noFill/>
        </p:spPr>
        <p:txBody>
          <a:bodyPr wrap="square" rtlCol="0">
            <a:spAutoFit/>
          </a:bodyPr>
          <a:lstStyle/>
          <a:p>
            <a:r>
              <a:rPr lang="en-US" sz="2400" b="1" kern="0" spc="-157" dirty="0">
                <a:solidFill>
                  <a:schemeClr val="accent1">
                    <a:lumMod val="75000"/>
                  </a:schemeClr>
                </a:solidFill>
                <a:latin typeface="Arial Black" panose="020B0A04020102020204" pitchFamily="34" charset="0"/>
                <a:ea typeface="Bitter" pitchFamily="34" charset="-122"/>
                <a:cs typeface="Bitter" pitchFamily="34" charset="-120"/>
              </a:rPr>
              <a:t>DATA DRIVEN TESTING</a:t>
            </a:r>
            <a:endParaRPr lang="en-US" sz="2400" b="1" dirty="0">
              <a:solidFill>
                <a:schemeClr val="accent1">
                  <a:lumMod val="75000"/>
                </a:schemeClr>
              </a:solidFill>
              <a:latin typeface="Arial Black" panose="020B0A04020102020204" pitchFamily="34" charset="0"/>
            </a:endParaRPr>
          </a:p>
          <a:p>
            <a:endParaRPr lang="en-IN" dirty="0"/>
          </a:p>
        </p:txBody>
      </p:sp>
      <p:sp>
        <p:nvSpPr>
          <p:cNvPr id="3" name="TextBox 2">
            <a:extLst>
              <a:ext uri="{FF2B5EF4-FFF2-40B4-BE49-F238E27FC236}">
                <a16:creationId xmlns:a16="http://schemas.microsoft.com/office/drawing/2014/main" id="{5CC2BC78-5E34-AB28-04C0-973976687FBE}"/>
              </a:ext>
            </a:extLst>
          </p:cNvPr>
          <p:cNvSpPr txBox="1"/>
          <p:nvPr/>
        </p:nvSpPr>
        <p:spPr>
          <a:xfrm>
            <a:off x="1612901" y="2375452"/>
            <a:ext cx="9727648" cy="4339650"/>
          </a:xfrm>
          <a:prstGeom prst="rect">
            <a:avLst/>
          </a:prstGeom>
          <a:noFill/>
        </p:spPr>
        <p:txBody>
          <a:bodyPr wrap="square" rtlCol="0">
            <a:spAutoFit/>
          </a:bodyPr>
          <a:lstStyle/>
          <a:p>
            <a:pPr marL="285750" indent="-285750" algn="just">
              <a:lnSpc>
                <a:spcPct val="150000"/>
              </a:lnSpc>
              <a:spcAft>
                <a:spcPts val="0"/>
              </a:spcAft>
              <a:buFont typeface="Wingdings" panose="05000000000000000000" pitchFamily="2" charset="2"/>
              <a:buChar char="Ø"/>
            </a:pP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Data-driven testing is a methodology in software testing that </a:t>
            </a:r>
            <a:r>
              <a:rPr lang="en-US" sz="2000" dirty="0" err="1">
                <a:effectLst/>
                <a:latin typeface="Times New Roman" panose="02020603050405020304" pitchFamily="18" charset="0"/>
                <a:ea typeface="SimSun" panose="02010600030101010101" pitchFamily="2" charset="-122"/>
                <a:cs typeface="Times New Roman" panose="02020603050405020304" pitchFamily="18" charset="0"/>
              </a:rPr>
              <a:t>focuseson</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using a variety of data inputs to validate the behavior of an application.</a:t>
            </a:r>
          </a:p>
          <a:p>
            <a:pPr algn="just">
              <a:lnSpc>
                <a:spcPct val="150000"/>
              </a:lnSpc>
              <a:spcAft>
                <a:spcPts val="0"/>
              </a:spcAft>
            </a:pPr>
            <a:endParaRPr lang="en-US" sz="2000"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Ø"/>
            </a:pP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Instead of creating separate test cases for each input scenario, data-driven testing utilizes a pool of test data sets to execute tests dynamically. </a:t>
            </a:r>
          </a:p>
          <a:p>
            <a:pPr algn="just">
              <a:lnSpc>
                <a:spcPct val="150000"/>
              </a:lnSpc>
              <a:spcAft>
                <a:spcPts val="0"/>
              </a:spcAft>
            </a:pPr>
            <a:endParaRPr lang="en-US" sz="2000"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lgn="just">
              <a:lnSpc>
                <a:spcPct val="150000"/>
              </a:lnSpc>
              <a:spcAft>
                <a:spcPts val="0"/>
              </a:spcAft>
              <a:buFont typeface="Wingdings" panose="05000000000000000000" pitchFamily="2" charset="2"/>
              <a:buChar char="Ø"/>
            </a:pP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This approach enhances test coverage and identifies potential issues across different data permutations.</a:t>
            </a:r>
          </a:p>
          <a:p>
            <a:pPr marL="285750" indent="-285750">
              <a:spcAft>
                <a:spcPts val="0"/>
              </a:spcAft>
              <a:buFont typeface="Wingdings" panose="05000000000000000000" pitchFamily="2" charset="2"/>
              <a:buChar char="Ø"/>
            </a:pPr>
            <a:endParaRPr lang="en-US" dirty="0">
              <a:latin typeface="Times New Roman" panose="02020603050405020304" pitchFamily="18" charset="0"/>
              <a:ea typeface="SimSun" panose="02010600030101010101" pitchFamily="2" charset="-122"/>
              <a:cs typeface="Times New Roman" panose="02020603050405020304" pitchFamily="18" charset="0"/>
            </a:endParaRPr>
          </a:p>
          <a:p>
            <a:endParaRPr lang="en-IN" dirty="0"/>
          </a:p>
        </p:txBody>
      </p:sp>
    </p:spTree>
    <p:extLst>
      <p:ext uri="{BB962C8B-B14F-4D97-AF65-F5344CB8AC3E}">
        <p14:creationId xmlns:p14="http://schemas.microsoft.com/office/powerpoint/2010/main" val="187466674"/>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69340C-E75A-8922-6315-2180CC56F6DB}"/>
              </a:ext>
            </a:extLst>
          </p:cNvPr>
          <p:cNvSpPr txBox="1"/>
          <p:nvPr/>
        </p:nvSpPr>
        <p:spPr>
          <a:xfrm>
            <a:off x="3419062" y="765314"/>
            <a:ext cx="6877878" cy="738664"/>
          </a:xfrm>
          <a:prstGeom prst="rect">
            <a:avLst/>
          </a:prstGeom>
          <a:noFill/>
        </p:spPr>
        <p:txBody>
          <a:bodyPr wrap="square" rtlCol="0">
            <a:spAutoFit/>
          </a:bodyPr>
          <a:lstStyle/>
          <a:p>
            <a:r>
              <a:rPr lang="en-US" sz="2400" dirty="0">
                <a:solidFill>
                  <a:schemeClr val="accent1">
                    <a:lumMod val="75000"/>
                  </a:schemeClr>
                </a:solidFill>
                <a:effectLst/>
                <a:latin typeface="Arial Black" panose="020B0A04020102020204" pitchFamily="34" charset="0"/>
                <a:ea typeface="SimSun" panose="02010600030101010101" pitchFamily="2" charset="-122"/>
                <a:cs typeface="Calibri" panose="020F0502020204030204" pitchFamily="34" charset="0"/>
              </a:rPr>
              <a:t>Advantages of Data-Driven Testing</a:t>
            </a:r>
            <a:endParaRPr lang="en-US" sz="2400" dirty="0">
              <a:solidFill>
                <a:schemeClr val="accent1">
                  <a:lumMod val="75000"/>
                </a:schemeClr>
              </a:solidFill>
              <a:effectLst/>
              <a:latin typeface="Arial Black" panose="020B0A04020102020204" pitchFamily="34" charset="0"/>
              <a:ea typeface="SimSun" panose="02010600030101010101" pitchFamily="2" charset="-122"/>
              <a:cs typeface="Times New Roman" panose="02020603050405020304" pitchFamily="18" charset="0"/>
            </a:endParaRPr>
          </a:p>
          <a:p>
            <a:endParaRPr lang="en-IN" dirty="0"/>
          </a:p>
        </p:txBody>
      </p:sp>
      <p:sp>
        <p:nvSpPr>
          <p:cNvPr id="3" name="TextBox 2">
            <a:extLst>
              <a:ext uri="{FF2B5EF4-FFF2-40B4-BE49-F238E27FC236}">
                <a16:creationId xmlns:a16="http://schemas.microsoft.com/office/drawing/2014/main" id="{B3234954-C0A9-4149-9FA2-241CFED4FCF7}"/>
              </a:ext>
            </a:extLst>
          </p:cNvPr>
          <p:cNvSpPr txBox="1"/>
          <p:nvPr/>
        </p:nvSpPr>
        <p:spPr>
          <a:xfrm>
            <a:off x="1530626" y="2206487"/>
            <a:ext cx="10157792" cy="4678204"/>
          </a:xfrm>
          <a:prstGeom prst="rect">
            <a:avLst/>
          </a:prstGeom>
          <a:noFill/>
        </p:spPr>
        <p:txBody>
          <a:bodyPr wrap="square" rtlCol="0">
            <a:spAutoFit/>
          </a:bodyPr>
          <a:lstStyle/>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Improved Test Coverage:</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Data-driven testing allows for testing a wide range of scenarios, increasing the coverage of the application under test.</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Reusability:</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Test scripts can be reused with different sets of data, reducing the effort required for test maintenance.</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Scalability: </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It is easier to scale tests as new data sets can be added without modifying existing test scripts.</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Efficient Bug Detection:</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By testing with various data inputs, potential bugs can be identified early in the development lifecycle.</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Flexibility:</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Testers can quickly adapt to changes by modifying data sets without rewriting test scripts.</a:t>
            </a:r>
          </a:p>
          <a:p>
            <a:endParaRPr lang="en-IN" dirty="0"/>
          </a:p>
        </p:txBody>
      </p:sp>
    </p:spTree>
    <p:extLst>
      <p:ext uri="{BB962C8B-B14F-4D97-AF65-F5344CB8AC3E}">
        <p14:creationId xmlns:p14="http://schemas.microsoft.com/office/powerpoint/2010/main" val="1524821265"/>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4A7CAA-C551-349B-B775-A9FBEB852A7C}"/>
              </a:ext>
            </a:extLst>
          </p:cNvPr>
          <p:cNvSpPr txBox="1"/>
          <p:nvPr/>
        </p:nvSpPr>
        <p:spPr>
          <a:xfrm>
            <a:off x="3309729" y="715617"/>
            <a:ext cx="5903843" cy="738664"/>
          </a:xfrm>
          <a:prstGeom prst="rect">
            <a:avLst/>
          </a:prstGeom>
          <a:noFill/>
        </p:spPr>
        <p:txBody>
          <a:bodyPr wrap="square" rtlCol="0">
            <a:spAutoFit/>
          </a:bodyPr>
          <a:lstStyle/>
          <a:p>
            <a:r>
              <a:rPr lang="en-US" sz="2400" dirty="0">
                <a:solidFill>
                  <a:schemeClr val="accent1">
                    <a:lumMod val="75000"/>
                  </a:schemeClr>
                </a:solidFill>
                <a:effectLst/>
                <a:latin typeface="Arial Black" panose="020B0A04020102020204" pitchFamily="34" charset="0"/>
                <a:ea typeface="SimSun" panose="02010600030101010101" pitchFamily="2" charset="-122"/>
                <a:cs typeface="Calibri" panose="020F0502020204030204" pitchFamily="34" charset="0"/>
              </a:rPr>
              <a:t>Implementing Data-Driven Testing</a:t>
            </a:r>
            <a:endParaRPr lang="en-US" sz="2400" dirty="0">
              <a:solidFill>
                <a:schemeClr val="accent1">
                  <a:lumMod val="75000"/>
                </a:schemeClr>
              </a:solidFill>
              <a:effectLst/>
              <a:latin typeface="Arial Black" panose="020B0A04020102020204" pitchFamily="34" charset="0"/>
              <a:ea typeface="SimSun" panose="02010600030101010101" pitchFamily="2" charset="-122"/>
              <a:cs typeface="Times New Roman" panose="02020603050405020304" pitchFamily="18" charset="0"/>
            </a:endParaRPr>
          </a:p>
          <a:p>
            <a:endParaRPr lang="en-IN" dirty="0"/>
          </a:p>
        </p:txBody>
      </p:sp>
      <p:sp>
        <p:nvSpPr>
          <p:cNvPr id="3" name="TextBox 2">
            <a:extLst>
              <a:ext uri="{FF2B5EF4-FFF2-40B4-BE49-F238E27FC236}">
                <a16:creationId xmlns:a16="http://schemas.microsoft.com/office/drawing/2014/main" id="{E30F12C3-8775-8411-025A-D0A1BA5C8F24}"/>
              </a:ext>
            </a:extLst>
          </p:cNvPr>
          <p:cNvSpPr txBox="1"/>
          <p:nvPr/>
        </p:nvSpPr>
        <p:spPr>
          <a:xfrm>
            <a:off x="1610137" y="1618068"/>
            <a:ext cx="9621080" cy="4524315"/>
          </a:xfrm>
          <a:prstGeom prst="rect">
            <a:avLst/>
          </a:prstGeom>
          <a:noFill/>
        </p:spPr>
        <p:txBody>
          <a:bodyPr wrap="square" rtlCol="0">
            <a:spAutoFit/>
          </a:bodyPr>
          <a:lstStyle/>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Identify Test Scenarios: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Determine the functionalities of the application that require data-driven testing.</a:t>
            </a:r>
          </a:p>
          <a:p>
            <a:pPr algn="just">
              <a:spcAft>
                <a:spcPts val="0"/>
              </a:spcAft>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Create Test Data:</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Prepare a set of input data covering different scenarios, including valid and invalid inputs, edge cases, and boundary conditions.</a:t>
            </a:r>
          </a:p>
          <a:p>
            <a:pPr algn="just">
              <a:spcAft>
                <a:spcPts val="0"/>
              </a:spcAft>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Develop Test Scripts: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Write test scripts that incorporate the test data and automate the testing process.</a:t>
            </a:r>
          </a:p>
          <a:p>
            <a:pPr algn="just">
              <a:spcAft>
                <a:spcPts val="0"/>
              </a:spcAft>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Execute Tests: </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Run the test scripts with different data sets to validate the application's behavior.</a:t>
            </a:r>
          </a:p>
          <a:p>
            <a:pPr algn="just">
              <a:spcAft>
                <a:spcPts val="0"/>
              </a:spcAft>
            </a:pP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Analyze Results: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Evaluate the test results to identify any deviations from expected outcomes and investigate failures.</a:t>
            </a:r>
          </a:p>
          <a:p>
            <a:pPr marL="127000" algn="just">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indent="89535" algn="just">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US" sz="1800" dirty="0">
              <a:effectLst/>
              <a:latin typeface="Times New Roman" panose="02020603050405020304" pitchFamily="18" charset="0"/>
              <a:ea typeface="SimSun" panose="02010600030101010101" pitchFamily="2" charset="-122"/>
              <a:cs typeface="Times New Roman" panose="02020603050405020304" pitchFamily="18" charset="0"/>
            </a:endParaRPr>
          </a:p>
          <a:p>
            <a:endParaRPr lang="en-IN" dirty="0"/>
          </a:p>
        </p:txBody>
      </p:sp>
    </p:spTree>
    <p:extLst>
      <p:ext uri="{BB962C8B-B14F-4D97-AF65-F5344CB8AC3E}">
        <p14:creationId xmlns:p14="http://schemas.microsoft.com/office/powerpoint/2010/main" val="1682414376"/>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547A1BD-2C96-EC77-D5AA-FF578A233F5F}"/>
              </a:ext>
            </a:extLst>
          </p:cNvPr>
          <p:cNvSpPr txBox="1"/>
          <p:nvPr/>
        </p:nvSpPr>
        <p:spPr>
          <a:xfrm>
            <a:off x="3614530" y="847279"/>
            <a:ext cx="5874026" cy="738664"/>
          </a:xfrm>
          <a:prstGeom prst="rect">
            <a:avLst/>
          </a:prstGeom>
          <a:noFill/>
        </p:spPr>
        <p:txBody>
          <a:bodyPr wrap="square" rtlCol="0">
            <a:spAutoFit/>
          </a:bodyPr>
          <a:lstStyle/>
          <a:p>
            <a:r>
              <a:rPr lang="en-US" sz="2400" dirty="0">
                <a:solidFill>
                  <a:schemeClr val="accent1">
                    <a:lumMod val="75000"/>
                  </a:schemeClr>
                </a:solidFill>
                <a:effectLst/>
                <a:latin typeface="Arial Black" panose="020B0A04020102020204" pitchFamily="34" charset="0"/>
                <a:ea typeface="SimSun" panose="02010600030101010101" pitchFamily="2" charset="-122"/>
                <a:cs typeface="Calibri" panose="020F0502020204030204" pitchFamily="34" charset="0"/>
              </a:rPr>
              <a:t>Tools for Data-Driven Testing</a:t>
            </a:r>
            <a:endParaRPr lang="en-US" sz="2400" dirty="0">
              <a:solidFill>
                <a:schemeClr val="accent1">
                  <a:lumMod val="75000"/>
                </a:schemeClr>
              </a:solidFill>
              <a:effectLst/>
              <a:latin typeface="Arial Black" panose="020B0A04020102020204" pitchFamily="34" charset="0"/>
              <a:ea typeface="SimSun" panose="02010600030101010101" pitchFamily="2" charset="-122"/>
              <a:cs typeface="Times New Roman" panose="02020603050405020304" pitchFamily="18" charset="0"/>
            </a:endParaRPr>
          </a:p>
          <a:p>
            <a:endParaRPr lang="en-IN" dirty="0"/>
          </a:p>
        </p:txBody>
      </p:sp>
      <p:sp>
        <p:nvSpPr>
          <p:cNvPr id="3" name="TextBox 2">
            <a:extLst>
              <a:ext uri="{FF2B5EF4-FFF2-40B4-BE49-F238E27FC236}">
                <a16:creationId xmlns:a16="http://schemas.microsoft.com/office/drawing/2014/main" id="{3B0F175D-7B24-DD04-D346-EA706FB3885C}"/>
              </a:ext>
            </a:extLst>
          </p:cNvPr>
          <p:cNvSpPr txBox="1"/>
          <p:nvPr/>
        </p:nvSpPr>
        <p:spPr>
          <a:xfrm>
            <a:off x="1782417" y="1948070"/>
            <a:ext cx="9538253" cy="4062651"/>
          </a:xfrm>
          <a:prstGeom prst="rect">
            <a:avLst/>
          </a:prstGeom>
          <a:noFill/>
        </p:spPr>
        <p:txBody>
          <a:bodyPr wrap="square" rtlCol="0">
            <a:spAutoFit/>
          </a:bodyPr>
          <a:lstStyle/>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Selenium WebDriver:</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A popular automation tool for web application testing, which supports data-driven testing using various programming languages such as Java, Python, and C#.</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Apache JMeter:</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An open-source performance testing tool that allows data-driven testing for web applications, APIs, and databases.</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TestNG:</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 A testing framework for Java that supports data-driven testing through parameterization of test methods.</a:t>
            </a:r>
          </a:p>
          <a:p>
            <a:pPr algn="just">
              <a:spcAft>
                <a:spcPts val="0"/>
              </a:spcAft>
            </a:pPr>
            <a:endParaRPr lang="en-US" sz="2000" dirty="0">
              <a:effectLst/>
              <a:latin typeface="Times New Roman" panose="02020603050405020304" pitchFamily="18" charset="0"/>
              <a:ea typeface="SimSun" panose="02010600030101010101" pitchFamily="2" charset="-122"/>
              <a:cs typeface="Times New Roman" panose="02020603050405020304" pitchFamily="18" charset="0"/>
            </a:endParaRPr>
          </a:p>
          <a:p>
            <a:pPr algn="just">
              <a:spcAft>
                <a:spcPts val="0"/>
              </a:spcAft>
            </a:pPr>
            <a:r>
              <a:rPr lang="en-US" sz="2000" b="1" dirty="0">
                <a:effectLst/>
                <a:latin typeface="Times New Roman" panose="02020603050405020304" pitchFamily="18" charset="0"/>
                <a:ea typeface="SimSun" panose="02010600030101010101" pitchFamily="2" charset="-122"/>
                <a:cs typeface="Times New Roman" panose="02020603050405020304" pitchFamily="18" charset="0"/>
              </a:rPr>
              <a:t>Robot Framework: </a:t>
            </a:r>
            <a:r>
              <a:rPr lang="en-US" sz="2000" dirty="0">
                <a:effectLst/>
                <a:latin typeface="Times New Roman" panose="02020603050405020304" pitchFamily="18" charset="0"/>
                <a:ea typeface="SimSun" panose="02010600030101010101" pitchFamily="2" charset="-122"/>
                <a:cs typeface="Times New Roman" panose="02020603050405020304" pitchFamily="18" charset="0"/>
              </a:rPr>
              <a:t>An open-source test automation framework that provides built-in support for data-driven testing using tabular test data syntax.</a:t>
            </a:r>
          </a:p>
          <a:p>
            <a:endParaRPr lang="en-IN" dirty="0"/>
          </a:p>
        </p:txBody>
      </p:sp>
    </p:spTree>
    <p:extLst>
      <p:ext uri="{BB962C8B-B14F-4D97-AF65-F5344CB8AC3E}">
        <p14:creationId xmlns:p14="http://schemas.microsoft.com/office/powerpoint/2010/main" val="1380084038"/>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970439-43AF-BEF6-3A6C-B23F68C17AEB}"/>
              </a:ext>
            </a:extLst>
          </p:cNvPr>
          <p:cNvSpPr txBox="1"/>
          <p:nvPr/>
        </p:nvSpPr>
        <p:spPr>
          <a:xfrm>
            <a:off x="4350026" y="785191"/>
            <a:ext cx="5257800" cy="738664"/>
          </a:xfrm>
          <a:prstGeom prst="rect">
            <a:avLst/>
          </a:prstGeom>
          <a:noFill/>
        </p:spPr>
        <p:txBody>
          <a:bodyPr wrap="square" rtlCol="0">
            <a:spAutoFit/>
          </a:bodyPr>
          <a:lstStyle/>
          <a:p>
            <a:r>
              <a:rPr lang="en-US" sz="2400" dirty="0">
                <a:solidFill>
                  <a:schemeClr val="accent1">
                    <a:lumMod val="75000"/>
                  </a:schemeClr>
                </a:solidFill>
                <a:latin typeface="Arial Black" panose="020B0A04020102020204" pitchFamily="34" charset="0"/>
              </a:rPr>
              <a:t>DISADVANTAGES</a:t>
            </a:r>
          </a:p>
          <a:p>
            <a:endParaRPr lang="en-IN" dirty="0"/>
          </a:p>
        </p:txBody>
      </p:sp>
      <p:sp>
        <p:nvSpPr>
          <p:cNvPr id="3" name="TextBox 2">
            <a:extLst>
              <a:ext uri="{FF2B5EF4-FFF2-40B4-BE49-F238E27FC236}">
                <a16:creationId xmlns:a16="http://schemas.microsoft.com/office/drawing/2014/main" id="{88193013-7CB8-8116-FB3F-4201E37144A7}"/>
              </a:ext>
            </a:extLst>
          </p:cNvPr>
          <p:cNvSpPr txBox="1"/>
          <p:nvPr/>
        </p:nvSpPr>
        <p:spPr>
          <a:xfrm>
            <a:off x="1729409" y="1451113"/>
            <a:ext cx="9780104" cy="5770811"/>
          </a:xfrm>
          <a:prstGeom prst="rect">
            <a:avLst/>
          </a:prstGeom>
          <a:noFill/>
        </p:spPr>
        <p:txBody>
          <a:bodyPr wrap="square" rtlCol="0">
            <a:spAutoFit/>
          </a:bodyPr>
          <a:lstStyle/>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Complex Setup: </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Setting up a data-driven testing framework can be complex initially.</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Initial Time Investment:</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There's an initial time investment required for framework setup.</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Dependency on Data Quality:</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Test effectiveness depends on the quality of test data.</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Maintenance Challenges: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Managing numerous test data sets and scripts can pose maintenance challenges.</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Increased Initial Effort:</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Creating parameterized test scripts may require more effort initially.</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pPr algn="just">
              <a:lnSpc>
                <a:spcPct val="150000"/>
              </a:lnSpc>
              <a:spcAft>
                <a:spcPts val="0"/>
              </a:spcAft>
            </a:pPr>
            <a:r>
              <a:rPr lang="en-US" sz="1800" b="1" dirty="0">
                <a:effectLst/>
                <a:latin typeface="Times New Roman" panose="02020603050405020304" pitchFamily="18" charset="0"/>
                <a:ea typeface="SimSun" panose="02010600030101010101" pitchFamily="2" charset="-122"/>
                <a:cs typeface="Times New Roman" panose="02020603050405020304" pitchFamily="18" charset="0"/>
              </a:rPr>
              <a:t>Data Security Concerns:</a:t>
            </a: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Use of sensitive information in test data may raise data security concerns.</a:t>
            </a:r>
          </a:p>
          <a:p>
            <a:pPr algn="just">
              <a:lnSpc>
                <a:spcPct val="150000"/>
              </a:lnSpc>
              <a:spcAft>
                <a:spcPts val="0"/>
              </a:spcAft>
            </a:pPr>
            <a:r>
              <a:rPr lang="en-US" sz="1800" dirty="0">
                <a:effectLst/>
                <a:latin typeface="Times New Roman" panose="02020603050405020304" pitchFamily="18" charset="0"/>
                <a:ea typeface="SimSun" panose="02010600030101010101" pitchFamily="2" charset="-122"/>
                <a:cs typeface="Times New Roman" panose="02020603050405020304" pitchFamily="18" charset="0"/>
              </a:rPr>
              <a:t> </a:t>
            </a:r>
          </a:p>
          <a:p>
            <a:endParaRPr lang="en-IN" dirty="0"/>
          </a:p>
        </p:txBody>
      </p:sp>
    </p:spTree>
    <p:extLst>
      <p:ext uri="{BB962C8B-B14F-4D97-AF65-F5344CB8AC3E}">
        <p14:creationId xmlns:p14="http://schemas.microsoft.com/office/powerpoint/2010/main" val="1773964195"/>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1DAA3F6-5C5F-E635-FF69-3434435506AD}"/>
              </a:ext>
            </a:extLst>
          </p:cNvPr>
          <p:cNvSpPr txBox="1"/>
          <p:nvPr/>
        </p:nvSpPr>
        <p:spPr>
          <a:xfrm>
            <a:off x="5605670" y="745435"/>
            <a:ext cx="2845904" cy="800219"/>
          </a:xfrm>
          <a:prstGeom prst="rect">
            <a:avLst/>
          </a:prstGeom>
          <a:noFill/>
        </p:spPr>
        <p:txBody>
          <a:bodyPr wrap="square" rtlCol="0">
            <a:spAutoFit/>
          </a:bodyPr>
          <a:lstStyle/>
          <a:p>
            <a:r>
              <a:rPr lang="en-US" sz="2800" b="1" kern="0" spc="-157" dirty="0">
                <a:solidFill>
                  <a:schemeClr val="accent1">
                    <a:lumMod val="75000"/>
                  </a:schemeClr>
                </a:solidFill>
                <a:latin typeface="Arial Black" panose="020B0A04020102020204" pitchFamily="34" charset="0"/>
                <a:ea typeface="Bitter" pitchFamily="34" charset="-122"/>
                <a:cs typeface="Bitter" pitchFamily="34" charset="-120"/>
              </a:rPr>
              <a:t>JIRA</a:t>
            </a:r>
            <a:endParaRPr lang="en-US" sz="2800" b="1" dirty="0">
              <a:solidFill>
                <a:schemeClr val="accent1">
                  <a:lumMod val="75000"/>
                </a:schemeClr>
              </a:solidFill>
              <a:latin typeface="Arial Black" panose="020B0A04020102020204" pitchFamily="34" charset="0"/>
            </a:endParaRPr>
          </a:p>
          <a:p>
            <a:endParaRPr lang="en-IN" dirty="0"/>
          </a:p>
        </p:txBody>
      </p:sp>
      <p:sp>
        <p:nvSpPr>
          <p:cNvPr id="3" name="TextBox 2">
            <a:extLst>
              <a:ext uri="{FF2B5EF4-FFF2-40B4-BE49-F238E27FC236}">
                <a16:creationId xmlns:a16="http://schemas.microsoft.com/office/drawing/2014/main" id="{347F24B0-6518-0EAB-4E6C-9532173C31E9}"/>
              </a:ext>
            </a:extLst>
          </p:cNvPr>
          <p:cNvSpPr txBox="1"/>
          <p:nvPr/>
        </p:nvSpPr>
        <p:spPr>
          <a:xfrm>
            <a:off x="2027584" y="1769165"/>
            <a:ext cx="9332844" cy="4653646"/>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Jira is a popular project management and issue tracking tool developed by Atlassian.</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It is widely used by software development teams but can be adapted for various project management purposes.</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Jira provides a platform for teams to plan, track, and manage their work using a customizable workflow.</a:t>
            </a:r>
          </a:p>
          <a:p>
            <a:pPr marL="285750" indent="-285750" algn="just">
              <a:lnSpc>
                <a:spcPct val="150000"/>
              </a:lnSpc>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It allows users to create and manage tasks, track issues, and collaborate with team members.</a:t>
            </a:r>
            <a:endParaRPr lang="en-IN"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22447032"/>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9E81385-199C-C444-2F90-DF5ED39CABE1}"/>
              </a:ext>
            </a:extLst>
          </p:cNvPr>
          <p:cNvSpPr txBox="1"/>
          <p:nvPr/>
        </p:nvSpPr>
        <p:spPr>
          <a:xfrm>
            <a:off x="5029200" y="602405"/>
            <a:ext cx="5953540" cy="738664"/>
          </a:xfrm>
          <a:prstGeom prst="rect">
            <a:avLst/>
          </a:prstGeom>
          <a:noFill/>
        </p:spPr>
        <p:txBody>
          <a:bodyPr wrap="square" rtlCol="0">
            <a:spAutoFit/>
          </a:bodyPr>
          <a:lstStyle/>
          <a:p>
            <a:r>
              <a:rPr lang="en-US" sz="2400" b="1" dirty="0">
                <a:solidFill>
                  <a:schemeClr val="accent1">
                    <a:lumMod val="75000"/>
                  </a:schemeClr>
                </a:solidFill>
                <a:latin typeface="Arial Black" panose="020B0A04020102020204" pitchFamily="34" charset="0"/>
              </a:rPr>
              <a:t>JIRA FEATURES</a:t>
            </a:r>
          </a:p>
          <a:p>
            <a:endParaRPr lang="en-IN" dirty="0"/>
          </a:p>
        </p:txBody>
      </p:sp>
      <p:sp>
        <p:nvSpPr>
          <p:cNvPr id="3" name="TextBox 2">
            <a:extLst>
              <a:ext uri="{FF2B5EF4-FFF2-40B4-BE49-F238E27FC236}">
                <a16:creationId xmlns:a16="http://schemas.microsoft.com/office/drawing/2014/main" id="{ED3588B1-3AB9-B452-8813-755093F784D9}"/>
              </a:ext>
            </a:extLst>
          </p:cNvPr>
          <p:cNvSpPr txBox="1"/>
          <p:nvPr/>
        </p:nvSpPr>
        <p:spPr>
          <a:xfrm>
            <a:off x="1630017" y="1341069"/>
            <a:ext cx="9879496" cy="5447645"/>
          </a:xfrm>
          <a:prstGeom prst="rect">
            <a:avLst/>
          </a:prstGeom>
          <a:noFill/>
        </p:spPr>
        <p:txBody>
          <a:bodyPr wrap="square" rtlCol="0">
            <a:spAutoFit/>
          </a:bodyPr>
          <a:lstStyle/>
          <a:p>
            <a:pPr algn="just">
              <a:lnSpc>
                <a:spcPct val="150000"/>
              </a:lnSpc>
            </a:pPr>
            <a:r>
              <a:rPr lang="en-US" sz="2000" b="1" dirty="0">
                <a:latin typeface="Times New Roman" panose="02020603050405020304" pitchFamily="18" charset="0"/>
                <a:cs typeface="Times New Roman" panose="02020603050405020304" pitchFamily="18" charset="0"/>
              </a:rPr>
              <a:t>Issue Tracking: </a:t>
            </a:r>
            <a:r>
              <a:rPr lang="en-US" sz="2000" dirty="0">
                <a:latin typeface="Times New Roman" panose="02020603050405020304" pitchFamily="18" charset="0"/>
                <a:cs typeface="Times New Roman" panose="02020603050405020304" pitchFamily="18" charset="0"/>
              </a:rPr>
              <a:t>Users can create, prioritize, and assign tasks or issues to team members, making it easy to keep track of work progress.</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b="1" dirty="0">
                <a:latin typeface="Times New Roman" panose="02020603050405020304" pitchFamily="18" charset="0"/>
                <a:cs typeface="Times New Roman" panose="02020603050405020304" pitchFamily="18" charset="0"/>
              </a:rPr>
              <a:t>Customizable Workflows: </a:t>
            </a:r>
            <a:r>
              <a:rPr lang="en-US" sz="2000" dirty="0">
                <a:latin typeface="Times New Roman" panose="02020603050405020304" pitchFamily="18" charset="0"/>
                <a:cs typeface="Times New Roman" panose="02020603050405020304" pitchFamily="18" charset="0"/>
              </a:rPr>
              <a:t>Jira allows teams to define their own workflows to match their specific processes, ensuring flexibility and adaptability.</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b="1" dirty="0">
                <a:latin typeface="Times New Roman" panose="02020603050405020304" pitchFamily="18" charset="0"/>
                <a:cs typeface="Times New Roman" panose="02020603050405020304" pitchFamily="18" charset="0"/>
              </a:rPr>
              <a:t>Scrum Boards: </a:t>
            </a:r>
            <a:r>
              <a:rPr lang="en-US" sz="2000" dirty="0">
                <a:latin typeface="Times New Roman" panose="02020603050405020304" pitchFamily="18" charset="0"/>
                <a:cs typeface="Times New Roman" panose="02020603050405020304" pitchFamily="18" charset="0"/>
              </a:rPr>
              <a:t>It supports agile methodologies with features like Scrum boards and Kanban boards to help teams visualize and manage their work.</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algn="just">
              <a:lnSpc>
                <a:spcPct val="150000"/>
              </a:lnSpc>
            </a:pPr>
            <a:r>
              <a:rPr lang="en-US" sz="2000" b="1" dirty="0">
                <a:latin typeface="Times New Roman" panose="02020603050405020304" pitchFamily="18" charset="0"/>
                <a:cs typeface="Times New Roman" panose="02020603050405020304" pitchFamily="18" charset="0"/>
              </a:rPr>
              <a:t>Dashboards and Reporting: </a:t>
            </a:r>
            <a:r>
              <a:rPr lang="en-US" sz="2000" dirty="0">
                <a:latin typeface="Times New Roman" panose="02020603050405020304" pitchFamily="18" charset="0"/>
                <a:cs typeface="Times New Roman" panose="02020603050405020304" pitchFamily="18" charset="0"/>
              </a:rPr>
              <a:t>Jira provides customizable dashboards and various reporting options to help teams monitor progress, identify bottlenecks, and analyze project data.</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98755509"/>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a:extLst>
              <a:ext uri="{FF2B5EF4-FFF2-40B4-BE49-F238E27FC236}">
                <a16:creationId xmlns:a16="http://schemas.microsoft.com/office/drawing/2014/main" id="{4646EE78-1EB3-0924-5736-77909367D90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4">
            <a:extLst>
              <a:ext uri="{FF2B5EF4-FFF2-40B4-BE49-F238E27FC236}">
                <a16:creationId xmlns:a16="http://schemas.microsoft.com/office/drawing/2014/main" id="{B593B96E-F185-4B07-4F8A-A62B0BA119DC}"/>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F7698709-54AC-A8CB-3718-B6239F8C6F03}"/>
              </a:ext>
            </a:extLst>
          </p:cNvPr>
          <p:cNvPicPr>
            <a:picLocks noChangeAspect="1"/>
          </p:cNvPicPr>
          <p:nvPr/>
        </p:nvPicPr>
        <p:blipFill>
          <a:blip r:embed="rId2"/>
          <a:stretch>
            <a:fillRect/>
          </a:stretch>
        </p:blipFill>
        <p:spPr>
          <a:xfrm>
            <a:off x="1558636" y="1186295"/>
            <a:ext cx="9849076" cy="4790209"/>
          </a:xfrm>
          <a:prstGeom prst="rect">
            <a:avLst/>
          </a:prstGeom>
        </p:spPr>
      </p:pic>
    </p:spTree>
    <p:extLst>
      <p:ext uri="{BB962C8B-B14F-4D97-AF65-F5344CB8AC3E}">
        <p14:creationId xmlns:p14="http://schemas.microsoft.com/office/powerpoint/2010/main" val="2583478136"/>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46B179-0CB1-3C9A-8ED5-67A70079E6FC}"/>
              </a:ext>
            </a:extLst>
          </p:cNvPr>
          <p:cNvPicPr>
            <a:picLocks noChangeAspect="1"/>
          </p:cNvPicPr>
          <p:nvPr/>
        </p:nvPicPr>
        <p:blipFill>
          <a:blip r:embed="rId2"/>
          <a:stretch>
            <a:fillRect/>
          </a:stretch>
        </p:blipFill>
        <p:spPr>
          <a:xfrm>
            <a:off x="1470991" y="1361660"/>
            <a:ext cx="9770166" cy="4641575"/>
          </a:xfrm>
          <a:prstGeom prst="rect">
            <a:avLst/>
          </a:prstGeom>
        </p:spPr>
      </p:pic>
    </p:spTree>
    <p:extLst>
      <p:ext uri="{BB962C8B-B14F-4D97-AF65-F5344CB8AC3E}">
        <p14:creationId xmlns:p14="http://schemas.microsoft.com/office/powerpoint/2010/main" val="2671625511"/>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F054C-46B0-5531-CF02-022EFBD2A45F}"/>
              </a:ext>
            </a:extLst>
          </p:cNvPr>
          <p:cNvSpPr>
            <a:spLocks noGrp="1"/>
          </p:cNvSpPr>
          <p:nvPr>
            <p:ph type="title"/>
          </p:nvPr>
        </p:nvSpPr>
        <p:spPr>
          <a:xfrm>
            <a:off x="1640995" y="740660"/>
            <a:ext cx="10131425" cy="516640"/>
          </a:xfrm>
        </p:spPr>
        <p:txBody>
          <a:bodyPr>
            <a:normAutofit fontScale="90000"/>
          </a:bodyPr>
          <a:lstStyle/>
          <a:p>
            <a:r>
              <a:rPr lang="en-US" sz="3200" b="1" dirty="0">
                <a:solidFill>
                  <a:schemeClr val="accent1">
                    <a:lumMod val="75000"/>
                  </a:schemeClr>
                </a:solidFill>
                <a:effectLst>
                  <a:outerShdw blurRad="38100" dist="38100" dir="2700000" algn="tl">
                    <a:srgbClr val="000000">
                      <a:alpha val="43137"/>
                    </a:srgbClr>
                  </a:outerShdw>
                </a:effectLst>
                <a:latin typeface="Arial Black" panose="020B0A04020102020204" pitchFamily="34" charset="0"/>
              </a:rPr>
              <a:t>INTRODUCTION</a:t>
            </a:r>
            <a:br>
              <a:rPr lang="en-US" sz="3600" b="1" dirty="0">
                <a:solidFill>
                  <a:schemeClr val="tx2">
                    <a:lumMod val="50000"/>
                  </a:schemeClr>
                </a:solidFill>
                <a:latin typeface="Arial Black" panose="020B0A04020102020204" pitchFamily="34" charset="0"/>
              </a:rPr>
            </a:br>
            <a:endParaRPr lang="en-IN" dirty="0"/>
          </a:p>
        </p:txBody>
      </p:sp>
      <p:sp>
        <p:nvSpPr>
          <p:cNvPr id="8" name="TextBox 7">
            <a:extLst>
              <a:ext uri="{FF2B5EF4-FFF2-40B4-BE49-F238E27FC236}">
                <a16:creationId xmlns:a16="http://schemas.microsoft.com/office/drawing/2014/main" id="{315421A8-9E21-DBB8-B7F3-D09DF004F4D3}"/>
              </a:ext>
            </a:extLst>
          </p:cNvPr>
          <p:cNvSpPr txBox="1"/>
          <p:nvPr/>
        </p:nvSpPr>
        <p:spPr>
          <a:xfrm>
            <a:off x="1484104" y="1820724"/>
            <a:ext cx="10707896" cy="3498394"/>
          </a:xfrm>
          <a:prstGeom prst="rect">
            <a:avLst/>
          </a:prstGeom>
          <a:noFill/>
        </p:spPr>
        <p:txBody>
          <a:bodyPr wrap="square" rtlCol="0">
            <a:spAutoFit/>
          </a:bodyPr>
          <a:lstStyle/>
          <a:p>
            <a:pPr marL="285750" indent="-285750">
              <a:buFont typeface="Wingdings" panose="05000000000000000000" pitchFamily="2" charset="2"/>
              <a:buChar char="Ø"/>
            </a:pPr>
            <a:r>
              <a:rPr lang="en-US" sz="2000" dirty="0">
                <a:latin typeface="Times New Roman" panose="02020603050405020304" pitchFamily="18" charset="0"/>
                <a:ea typeface="Open Sans"/>
                <a:cs typeface="Times New Roman" panose="02020603050405020304" pitchFamily="18" charset="0"/>
              </a:rPr>
              <a:t>In this project we are testing the functionalities of the website: Bookswagon.com </a:t>
            </a:r>
          </a:p>
          <a:p>
            <a:endParaRPr lang="en-US" sz="2000" dirty="0">
              <a:latin typeface="Times New Roman" panose="02020603050405020304" pitchFamily="18" charset="0"/>
              <a:ea typeface="Open Sans"/>
              <a:cs typeface="Times New Roman" panose="02020603050405020304" pitchFamily="18" charset="0"/>
            </a:endParaRPr>
          </a:p>
          <a:p>
            <a:pPr marL="285750" indent="-285750">
              <a:buFont typeface="Wingdings" panose="05000000000000000000" pitchFamily="2" charset="2"/>
              <a:buChar char="Ø"/>
            </a:pPr>
            <a:r>
              <a:rPr lang="en-US" sz="2000" dirty="0">
                <a:latin typeface="Times New Roman" panose="02020603050405020304" pitchFamily="18" charset="0"/>
                <a:ea typeface="Open Sans"/>
                <a:cs typeface="Times New Roman" panose="02020603050405020304" pitchFamily="18" charset="0"/>
              </a:rPr>
              <a:t>First we have started testing with writing the manual test cases.</a:t>
            </a:r>
          </a:p>
          <a:p>
            <a:endParaRPr lang="en-US" sz="2000" dirty="0">
              <a:latin typeface="Times New Roman" panose="02020603050405020304" pitchFamily="18" charset="0"/>
              <a:ea typeface="Open Sans"/>
              <a:cs typeface="Times New Roman" panose="02020603050405020304" pitchFamily="18" charset="0"/>
            </a:endParaRPr>
          </a:p>
          <a:p>
            <a:pPr marL="285750" indent="-285750">
              <a:buFont typeface="Wingdings" panose="05000000000000000000" pitchFamily="2" charset="2"/>
              <a:buChar char="Ø"/>
            </a:pPr>
            <a:r>
              <a:rPr lang="en-US" sz="2000" dirty="0">
                <a:latin typeface="Times New Roman" panose="02020603050405020304" pitchFamily="18" charset="0"/>
                <a:ea typeface="Open Sans"/>
                <a:cs typeface="Times New Roman" panose="02020603050405020304" pitchFamily="18" charset="0"/>
              </a:rPr>
              <a:t>The tools and Framework which we have worked  with are: Selenium, TestNG, Cucumber.</a:t>
            </a:r>
          </a:p>
          <a:p>
            <a:endParaRPr lang="en-US" sz="2000" dirty="0">
              <a:latin typeface="Times New Roman" panose="02020603050405020304" pitchFamily="18" charset="0"/>
              <a:ea typeface="Open Sans"/>
              <a:cs typeface="Times New Roman" panose="02020603050405020304" pitchFamily="18" charset="0"/>
            </a:endParaRPr>
          </a:p>
          <a:p>
            <a:pPr marL="285750" indent="-285750">
              <a:buFont typeface="Wingdings" panose="05000000000000000000" pitchFamily="2" charset="2"/>
              <a:buChar char="Ø"/>
            </a:pPr>
            <a:r>
              <a:rPr lang="en-US" sz="2000" dirty="0">
                <a:latin typeface="Times New Roman" panose="02020603050405020304" pitchFamily="18" charset="0"/>
                <a:ea typeface="Open Sans"/>
                <a:cs typeface="Times New Roman" panose="02020603050405020304" pitchFamily="18" charset="0"/>
              </a:rPr>
              <a:t>We have created the extent reports and generated logs.</a:t>
            </a:r>
          </a:p>
          <a:p>
            <a:endParaRPr lang="en-US" sz="2000" dirty="0">
              <a:latin typeface="Times New Roman" panose="02020603050405020304" pitchFamily="18" charset="0"/>
              <a:ea typeface="Open Sans"/>
              <a:cs typeface="Times New Roman" panose="02020603050405020304" pitchFamily="18" charset="0"/>
            </a:endParaRPr>
          </a:p>
          <a:p>
            <a:pPr marL="285750" indent="-285750">
              <a:buFont typeface="Wingdings" panose="05000000000000000000" pitchFamily="2" charset="2"/>
              <a:buChar char="Ø"/>
            </a:pPr>
            <a:r>
              <a:rPr lang="en-US" sz="2000" dirty="0">
                <a:latin typeface="Times New Roman" panose="02020603050405020304" pitchFamily="18" charset="0"/>
                <a:ea typeface="Open Sans"/>
                <a:cs typeface="Times New Roman" panose="02020603050405020304" pitchFamily="18" charset="0"/>
              </a:rPr>
              <a:t> In our project , we have even used Jira for managing our project.</a:t>
            </a:r>
          </a:p>
          <a:p>
            <a:pPr marL="285750" indent="-285750">
              <a:lnSpc>
                <a:spcPts val="2799"/>
              </a:lnSpc>
              <a:buFont typeface="Wingdings" panose="05000000000000000000" pitchFamily="2" charset="2"/>
              <a:buChar char="Ø"/>
            </a:pPr>
            <a:endParaRPr lang="en-US"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948935761"/>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F323500-4E38-6C66-4727-D37A7A19B0C3}"/>
              </a:ext>
            </a:extLst>
          </p:cNvPr>
          <p:cNvSpPr txBox="1"/>
          <p:nvPr/>
        </p:nvSpPr>
        <p:spPr>
          <a:xfrm>
            <a:off x="5337313" y="962659"/>
            <a:ext cx="5098774" cy="738664"/>
          </a:xfrm>
          <a:prstGeom prst="rect">
            <a:avLst/>
          </a:prstGeom>
          <a:noFill/>
        </p:spPr>
        <p:txBody>
          <a:bodyPr wrap="square" rtlCol="0">
            <a:spAutoFit/>
          </a:bodyPr>
          <a:lstStyle/>
          <a:p>
            <a:r>
              <a:rPr lang="en-IN" sz="2400" b="1" dirty="0">
                <a:solidFill>
                  <a:schemeClr val="accent1">
                    <a:lumMod val="75000"/>
                  </a:schemeClr>
                </a:solidFill>
                <a:latin typeface="Arial Black" panose="020B0A04020102020204" pitchFamily="34" charset="0"/>
              </a:rPr>
              <a:t>Logs</a:t>
            </a:r>
          </a:p>
          <a:p>
            <a:endParaRPr lang="en-IN" dirty="0"/>
          </a:p>
        </p:txBody>
      </p:sp>
      <p:sp>
        <p:nvSpPr>
          <p:cNvPr id="3" name="TextBox 2">
            <a:extLst>
              <a:ext uri="{FF2B5EF4-FFF2-40B4-BE49-F238E27FC236}">
                <a16:creationId xmlns:a16="http://schemas.microsoft.com/office/drawing/2014/main" id="{6D59B81F-725C-45FD-A66C-376941A6238D}"/>
              </a:ext>
            </a:extLst>
          </p:cNvPr>
          <p:cNvSpPr txBox="1"/>
          <p:nvPr/>
        </p:nvSpPr>
        <p:spPr>
          <a:xfrm>
            <a:off x="1083366" y="2464904"/>
            <a:ext cx="6341165" cy="3108543"/>
          </a:xfrm>
          <a:prstGeom prst="rect">
            <a:avLst/>
          </a:prstGeom>
          <a:noFill/>
        </p:spPr>
        <p:txBody>
          <a:bodyPr wrap="square" rtlCol="0">
            <a:spAutoFit/>
          </a:bodyPr>
          <a:lstStyle/>
          <a:p>
            <a:pPr marL="342900" indent="-342900" algn="just">
              <a:buFont typeface="Wingdings" panose="05000000000000000000" pitchFamily="2" charset="2"/>
              <a:buChar char="Ø"/>
            </a:pPr>
            <a:r>
              <a:rPr lang="en-IN" sz="2000" dirty="0">
                <a:latin typeface="Times New Roman" panose="02020603050405020304" pitchFamily="18" charset="0"/>
                <a:ea typeface="Open Sans"/>
                <a:cs typeface="Times New Roman" panose="02020603050405020304" pitchFamily="18" charset="0"/>
              </a:rPr>
              <a:t>Log4j2 is a logging library for java applications used to log events errors and other information.</a:t>
            </a:r>
          </a:p>
          <a:p>
            <a:pPr algn="just"/>
            <a:endParaRPr lang="en-IN" sz="2000" dirty="0">
              <a:latin typeface="Times New Roman" panose="02020603050405020304" pitchFamily="18" charset="0"/>
              <a:ea typeface="Open Sans"/>
              <a:cs typeface="Times New Roman" panose="02020603050405020304" pitchFamily="18" charset="0"/>
            </a:endParaRPr>
          </a:p>
          <a:p>
            <a:pPr marL="342900" indent="-342900" algn="just">
              <a:buFont typeface="Wingdings" panose="05000000000000000000" pitchFamily="2" charset="2"/>
              <a:buChar char="Ø"/>
            </a:pPr>
            <a:r>
              <a:rPr lang="en-IN" sz="2000" dirty="0">
                <a:latin typeface="Times New Roman" panose="02020603050405020304" pitchFamily="18" charset="0"/>
                <a:ea typeface="Open Sans"/>
                <a:cs typeface="Times New Roman" panose="02020603050405020304" pitchFamily="18" charset="0"/>
              </a:rPr>
              <a:t>Log4j2 properties file is a configuration file used to specify the settings for Log4j2 such as log levels and out </a:t>
            </a:r>
            <a:r>
              <a:rPr lang="en-IN" sz="2000" dirty="0" err="1">
                <a:latin typeface="Times New Roman" panose="02020603050405020304" pitchFamily="18" charset="0"/>
                <a:ea typeface="Open Sans"/>
                <a:cs typeface="Times New Roman" panose="02020603050405020304" pitchFamily="18" charset="0"/>
              </a:rPr>
              <a:t>desinations</a:t>
            </a:r>
            <a:r>
              <a:rPr lang="en-IN" sz="2000" dirty="0">
                <a:latin typeface="Times New Roman" panose="02020603050405020304" pitchFamily="18" charset="0"/>
                <a:ea typeface="Open Sans"/>
                <a:cs typeface="Times New Roman" panose="02020603050405020304" pitchFamily="18" charset="0"/>
              </a:rPr>
              <a:t>.</a:t>
            </a:r>
          </a:p>
          <a:p>
            <a:endParaRPr lang="en-IN" sz="2000" dirty="0">
              <a:latin typeface="Times New Roman" panose="02020603050405020304" pitchFamily="18" charset="0"/>
              <a:ea typeface="Open Sans"/>
              <a:cs typeface="Times New Roman" panose="02020603050405020304" pitchFamily="18" charset="0"/>
            </a:endParaRPr>
          </a:p>
          <a:p>
            <a:pPr marL="342900" indent="-342900">
              <a:buFont typeface="Wingdings" panose="05000000000000000000" pitchFamily="2" charset="2"/>
              <a:buChar char="Ø"/>
            </a:pPr>
            <a:endParaRPr lang="en-IN" sz="2000" dirty="0">
              <a:latin typeface="Times New Roman" panose="02020603050405020304" pitchFamily="18" charset="0"/>
              <a:ea typeface="Open Sans"/>
              <a:cs typeface="Times New Roman" panose="02020603050405020304" pitchFamily="18" charset="0"/>
            </a:endParaRPr>
          </a:p>
          <a:p>
            <a:endParaRPr lang="en-IN" sz="1800" dirty="0">
              <a:latin typeface="Open Sans"/>
              <a:ea typeface="Open Sans"/>
            </a:endParaRPr>
          </a:p>
          <a:p>
            <a:endParaRPr lang="en-IN" dirty="0"/>
          </a:p>
        </p:txBody>
      </p:sp>
      <p:pic>
        <p:nvPicPr>
          <p:cNvPr id="5" name="Picture 4">
            <a:extLst>
              <a:ext uri="{FF2B5EF4-FFF2-40B4-BE49-F238E27FC236}">
                <a16:creationId xmlns:a16="http://schemas.microsoft.com/office/drawing/2014/main" id="{DE463675-57BD-C412-2495-2A1E3E989792}"/>
              </a:ext>
            </a:extLst>
          </p:cNvPr>
          <p:cNvPicPr>
            <a:picLocks noChangeAspect="1"/>
          </p:cNvPicPr>
          <p:nvPr/>
        </p:nvPicPr>
        <p:blipFill>
          <a:blip r:embed="rId2"/>
          <a:stretch>
            <a:fillRect/>
          </a:stretch>
        </p:blipFill>
        <p:spPr>
          <a:xfrm>
            <a:off x="7653130" y="1242391"/>
            <a:ext cx="4114800" cy="4770784"/>
          </a:xfrm>
          <a:prstGeom prst="rect">
            <a:avLst/>
          </a:prstGeom>
        </p:spPr>
      </p:pic>
    </p:spTree>
    <p:extLst>
      <p:ext uri="{BB962C8B-B14F-4D97-AF65-F5344CB8AC3E}">
        <p14:creationId xmlns:p14="http://schemas.microsoft.com/office/powerpoint/2010/main" val="2335811952"/>
      </p:ext>
    </p:extLst>
  </p:cSld>
  <p:clrMapOvr>
    <a:masterClrMapping/>
  </p:clrMapOvr>
  <p:transition spd="slow">
    <p:wip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30B356E-BEBE-D861-0995-0AC862E97809}"/>
              </a:ext>
            </a:extLst>
          </p:cNvPr>
          <p:cNvSpPr txBox="1"/>
          <p:nvPr/>
        </p:nvSpPr>
        <p:spPr>
          <a:xfrm>
            <a:off x="1411356" y="1709531"/>
            <a:ext cx="10078278" cy="4191340"/>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 Logging Levels: </a:t>
            </a:r>
            <a:r>
              <a:rPr lang="en-US" sz="2000" dirty="0">
                <a:latin typeface="Times New Roman" panose="02020603050405020304" pitchFamily="18" charset="0"/>
                <a:cs typeface="Times New Roman" panose="02020603050405020304" pitchFamily="18" charset="0"/>
              </a:rPr>
              <a:t>You can specify the logging level for different packages or classes. Log levels include DEBUG, INFO, WARN, ERROR, and FATAL, with DEBUG being the lowest priority and FATAL being the highest.</a:t>
            </a:r>
          </a:p>
          <a:p>
            <a:pPr marL="285750" indent="-285750" algn="just">
              <a:lnSpc>
                <a:spcPct val="150000"/>
              </a:lnSpc>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000" b="1" dirty="0">
                <a:latin typeface="Times New Roman" panose="02020603050405020304" pitchFamily="18" charset="0"/>
                <a:cs typeface="Times New Roman" panose="02020603050405020304" pitchFamily="18" charset="0"/>
              </a:rPr>
              <a:t>Output Destination: </a:t>
            </a:r>
            <a:r>
              <a:rPr lang="en-US" sz="2000" dirty="0">
                <a:latin typeface="Times New Roman" panose="02020603050405020304" pitchFamily="18" charset="0"/>
                <a:cs typeface="Times New Roman" panose="02020603050405020304" pitchFamily="18" charset="0"/>
              </a:rPr>
              <a:t>You can configure where log messages should be outputted, such as to the console, a file, or a database.</a:t>
            </a:r>
          </a:p>
          <a:p>
            <a:pPr algn="just">
              <a:lnSpc>
                <a:spcPct val="150000"/>
              </a:lnSpc>
            </a:pPr>
            <a:endParaRPr lang="en-US" sz="2000" dirty="0">
              <a:latin typeface="Times New Roman" panose="02020603050405020304" pitchFamily="18" charset="0"/>
              <a:cs typeface="Times New Roman" panose="02020603050405020304" pitchFamily="18" charset="0"/>
            </a:endParaRPr>
          </a:p>
          <a:p>
            <a:pPr marL="285750" indent="-285750" algn="just">
              <a:lnSpc>
                <a:spcPct val="15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Logs in testing capture events, actions, and messages during automated test execution, aiding in debugging and analyzing results.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124701"/>
      </p:ext>
    </p:extLst>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B8F55-8E4F-4F37-9731-2C3DBDF429D0}"/>
              </a:ext>
            </a:extLst>
          </p:cNvPr>
          <p:cNvSpPr>
            <a:spLocks noGrp="1"/>
          </p:cNvSpPr>
          <p:nvPr>
            <p:ph type="title"/>
          </p:nvPr>
        </p:nvSpPr>
        <p:spPr>
          <a:xfrm>
            <a:off x="2298700" y="751110"/>
            <a:ext cx="8911687" cy="1280890"/>
          </a:xfrm>
        </p:spPr>
        <p:txBody>
          <a:bodyPr>
            <a:normAutofit/>
          </a:bodyPr>
          <a:lstStyle/>
          <a:p>
            <a:r>
              <a:rPr lang="en-US" sz="2400" b="1" dirty="0">
                <a:solidFill>
                  <a:schemeClr val="accent1">
                    <a:lumMod val="75000"/>
                  </a:schemeClr>
                </a:solidFill>
                <a:latin typeface="Arial Black" panose="020B0A04020102020204" pitchFamily="34" charset="0"/>
              </a:rPr>
              <a:t>REPORTS</a:t>
            </a:r>
          </a:p>
        </p:txBody>
      </p:sp>
      <p:sp>
        <p:nvSpPr>
          <p:cNvPr id="3" name="Content Placeholder 2">
            <a:extLst>
              <a:ext uri="{FF2B5EF4-FFF2-40B4-BE49-F238E27FC236}">
                <a16:creationId xmlns:a16="http://schemas.microsoft.com/office/drawing/2014/main" id="{F3BA7DC4-16C9-4E35-B207-FC5664394693}"/>
              </a:ext>
            </a:extLst>
          </p:cNvPr>
          <p:cNvSpPr>
            <a:spLocks noGrp="1"/>
          </p:cNvSpPr>
          <p:nvPr>
            <p:ph idx="1"/>
          </p:nvPr>
        </p:nvSpPr>
        <p:spPr>
          <a:xfrm>
            <a:off x="2298700" y="1638300"/>
            <a:ext cx="9205912" cy="4660900"/>
          </a:xfrm>
        </p:spPr>
        <p:txBody>
          <a:bodyPr>
            <a:normAutofit/>
          </a:bodyPr>
          <a:lstStyle/>
          <a:p>
            <a:pPr marL="0" indent="0" algn="just">
              <a:buNone/>
            </a:pPr>
            <a:r>
              <a:rPr lang="en-US" dirty="0">
                <a:solidFill>
                  <a:schemeClr val="tx1"/>
                </a:solidFill>
                <a:latin typeface="Times New Roman" panose="02020603050405020304" pitchFamily="18" charset="0"/>
                <a:cs typeface="Times New Roman" panose="02020603050405020304" pitchFamily="18" charset="0"/>
              </a:rPr>
              <a:t>In Selenium with Java, TestNG provides lot of reports to </a:t>
            </a:r>
            <a:r>
              <a:rPr lang="en-US" dirty="0" err="1">
                <a:solidFill>
                  <a:schemeClr val="tx1"/>
                </a:solidFill>
                <a:latin typeface="Times New Roman" panose="02020603050405020304" pitchFamily="18" charset="0"/>
                <a:cs typeface="Times New Roman" panose="02020603050405020304" pitchFamily="18" charset="0"/>
              </a:rPr>
              <a:t>analyse</a:t>
            </a:r>
            <a:r>
              <a:rPr lang="en-US" dirty="0">
                <a:solidFill>
                  <a:schemeClr val="tx1"/>
                </a:solidFill>
                <a:latin typeface="Times New Roman" panose="02020603050405020304" pitchFamily="18" charset="0"/>
                <a:cs typeface="Times New Roman" panose="02020603050405020304" pitchFamily="18" charset="0"/>
              </a:rPr>
              <a:t> the results. Like TestNG Reports, Cucumber Reports, Extend Report. </a:t>
            </a:r>
          </a:p>
          <a:p>
            <a:pPr algn="just">
              <a:buFont typeface="Wingdings" panose="05000000000000000000" pitchFamily="2" charset="2"/>
              <a:buChar char="Ø"/>
            </a:pPr>
            <a:r>
              <a:rPr lang="en-US" b="1" dirty="0">
                <a:solidFill>
                  <a:schemeClr val="tx1"/>
                </a:solidFill>
                <a:latin typeface="Times New Roman" panose="02020603050405020304" pitchFamily="18" charset="0"/>
                <a:cs typeface="Times New Roman" panose="02020603050405020304" pitchFamily="18" charset="0"/>
              </a:rPr>
              <a:t>TestNG Reports</a:t>
            </a:r>
            <a:r>
              <a:rPr lang="en-US" dirty="0">
                <a:solidFill>
                  <a:schemeClr val="tx1"/>
                </a:solidFill>
                <a:latin typeface="Times New Roman" panose="02020603050405020304" pitchFamily="18" charset="0"/>
                <a:cs typeface="Times New Roman" panose="02020603050405020304" pitchFamily="18" charset="0"/>
              </a:rPr>
              <a:t>: TestNG provides default HTML reports that can be generated after test execution. These reports include information about test suites, test cases, pass/fail status, execution time, etc. You can enable TestNG reports by adding the TestNG listeners to your test classes or testng.xml file.</a:t>
            </a:r>
          </a:p>
          <a:p>
            <a:pPr algn="just">
              <a:buFont typeface="Wingdings" panose="05000000000000000000" pitchFamily="2" charset="2"/>
              <a:buChar char="Ø"/>
            </a:pPr>
            <a:r>
              <a:rPr lang="en-US" b="1" dirty="0">
                <a:solidFill>
                  <a:schemeClr val="tx1"/>
                </a:solidFill>
                <a:latin typeface="Times New Roman" panose="02020603050405020304" pitchFamily="18" charset="0"/>
                <a:cs typeface="Times New Roman" panose="02020603050405020304" pitchFamily="18" charset="0"/>
              </a:rPr>
              <a:t>Cucumber HTML Reports</a:t>
            </a:r>
            <a:r>
              <a:rPr lang="en-US" dirty="0">
                <a:solidFill>
                  <a:schemeClr val="tx1"/>
                </a:solidFill>
                <a:latin typeface="Times New Roman" panose="02020603050405020304" pitchFamily="18" charset="0"/>
                <a:cs typeface="Times New Roman" panose="02020603050405020304" pitchFamily="18" charset="0"/>
              </a:rPr>
              <a:t>: Cucumber itself provides a basic HTML report feature. You can generate HTML reports by using plugins provided by Cucumber. These reports include information about the executed scenarios, step definitions, and their statuses (passed, failed, skipped).</a:t>
            </a:r>
          </a:p>
          <a:p>
            <a:pPr marL="0" indent="0" algn="just">
              <a:buNone/>
            </a:pPr>
            <a:r>
              <a:rPr lang="en-US" dirty="0">
                <a:solidFill>
                  <a:schemeClr val="tx1"/>
                </a:solidFill>
                <a:latin typeface="Times New Roman" panose="02020603050405020304" pitchFamily="18" charset="0"/>
                <a:cs typeface="Times New Roman" panose="02020603050405020304" pitchFamily="18" charset="0"/>
              </a:rPr>
              <a:t>If you need more customized or detailed reports, you can integrate other reporting libraries like “</a:t>
            </a:r>
            <a:r>
              <a:rPr lang="en-US" dirty="0" err="1">
                <a:solidFill>
                  <a:schemeClr val="tx1"/>
                </a:solidFill>
                <a:latin typeface="Times New Roman" panose="02020603050405020304" pitchFamily="18" charset="0"/>
                <a:cs typeface="Times New Roman" panose="02020603050405020304" pitchFamily="18" charset="0"/>
              </a:rPr>
              <a:t>ExtentReports</a:t>
            </a:r>
            <a:r>
              <a:rPr lang="en-US" dirty="0">
                <a:solidFill>
                  <a:schemeClr val="tx1"/>
                </a:solidFill>
                <a:latin typeface="Times New Roman" panose="02020603050405020304" pitchFamily="18" charset="0"/>
                <a:cs typeface="Times New Roman" panose="02020603050405020304" pitchFamily="18" charset="0"/>
              </a:rPr>
              <a:t>”. These libraries provide more advanced reporting features including screenshots, logging, categorization, and historical data tracking. One of that Custom Reporting </a:t>
            </a:r>
            <a:r>
              <a:rPr lang="en-US" b="1" dirty="0">
                <a:solidFill>
                  <a:schemeClr val="tx1"/>
                </a:solidFill>
                <a:latin typeface="Times New Roman" panose="02020603050405020304" pitchFamily="18" charset="0"/>
                <a:cs typeface="Times New Roman" panose="02020603050405020304" pitchFamily="18" charset="0"/>
              </a:rPr>
              <a:t>is Extent Reports.</a:t>
            </a:r>
            <a:endParaRPr lang="en-US"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60461048"/>
      </p:ext>
    </p:extLst>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BB7A5F-E8C2-42BA-2DCD-15A388BC602F}"/>
              </a:ext>
            </a:extLst>
          </p:cNvPr>
          <p:cNvSpPr txBox="1"/>
          <p:nvPr/>
        </p:nvSpPr>
        <p:spPr>
          <a:xfrm>
            <a:off x="3959087" y="737710"/>
            <a:ext cx="4273826" cy="738664"/>
          </a:xfrm>
          <a:prstGeom prst="rect">
            <a:avLst/>
          </a:prstGeom>
          <a:noFill/>
        </p:spPr>
        <p:txBody>
          <a:bodyPr wrap="square" rtlCol="0">
            <a:spAutoFit/>
          </a:bodyPr>
          <a:lstStyle/>
          <a:p>
            <a:r>
              <a:rPr lang="en-US" sz="2400" dirty="0">
                <a:solidFill>
                  <a:schemeClr val="accent1">
                    <a:lumMod val="75000"/>
                  </a:schemeClr>
                </a:solidFill>
                <a:latin typeface="Arial Black" panose="020B0A04020102020204" pitchFamily="34" charset="0"/>
              </a:rPr>
              <a:t>EXTENT REPORTS</a:t>
            </a:r>
          </a:p>
          <a:p>
            <a:endParaRPr lang="en-IN" dirty="0"/>
          </a:p>
        </p:txBody>
      </p:sp>
      <p:pic>
        <p:nvPicPr>
          <p:cNvPr id="3" name="Picture 2">
            <a:extLst>
              <a:ext uri="{FF2B5EF4-FFF2-40B4-BE49-F238E27FC236}">
                <a16:creationId xmlns:a16="http://schemas.microsoft.com/office/drawing/2014/main" id="{753FB8BD-796E-ABBC-6F59-C5F8C5C38F50}"/>
              </a:ext>
            </a:extLst>
          </p:cNvPr>
          <p:cNvPicPr>
            <a:picLocks noChangeAspect="1"/>
          </p:cNvPicPr>
          <p:nvPr/>
        </p:nvPicPr>
        <p:blipFill>
          <a:blip r:embed="rId2"/>
          <a:stretch>
            <a:fillRect/>
          </a:stretch>
        </p:blipFill>
        <p:spPr>
          <a:xfrm>
            <a:off x="7454348" y="527591"/>
            <a:ext cx="407504" cy="420238"/>
          </a:xfrm>
          <a:prstGeom prst="rect">
            <a:avLst/>
          </a:prstGeom>
        </p:spPr>
      </p:pic>
      <p:sp>
        <p:nvSpPr>
          <p:cNvPr id="4" name="TextBox 3">
            <a:extLst>
              <a:ext uri="{FF2B5EF4-FFF2-40B4-BE49-F238E27FC236}">
                <a16:creationId xmlns:a16="http://schemas.microsoft.com/office/drawing/2014/main" id="{31B3D161-8225-530B-34B2-5BC2ECE5BCB4}"/>
              </a:ext>
            </a:extLst>
          </p:cNvPr>
          <p:cNvSpPr txBox="1"/>
          <p:nvPr/>
        </p:nvSpPr>
        <p:spPr>
          <a:xfrm>
            <a:off x="1574800" y="1858617"/>
            <a:ext cx="9914836" cy="5355312"/>
          </a:xfrm>
          <a:prstGeom prst="rect">
            <a:avLst/>
          </a:prstGeom>
          <a:noFill/>
        </p:spPr>
        <p:txBody>
          <a:bodyPr wrap="square" rtlCol="0">
            <a:spAutoFit/>
          </a:bodyPr>
          <a:lstStyle/>
          <a:p>
            <a:pPr marL="342900" indent="-342900" algn="just">
              <a:buFont typeface="Wingdings" panose="05000000000000000000" pitchFamily="2" charset="2"/>
              <a:buChar char="Ø"/>
            </a:pPr>
            <a:r>
              <a:rPr lang="en-US" sz="1800" dirty="0">
                <a:latin typeface="Times New Roman" panose="02020603050405020304" pitchFamily="18" charset="0"/>
                <a:ea typeface="Open Sans" panose="020B0606030504020204" pitchFamily="34" charset="0"/>
                <a:cs typeface="Times New Roman" panose="02020603050405020304" pitchFamily="18" charset="0"/>
              </a:rPr>
              <a:t>Extent Reports is an open source reporting library useful for test automation.</a:t>
            </a:r>
          </a:p>
          <a:p>
            <a:pPr algn="just"/>
            <a:endParaRPr lang="en-US" sz="18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buFont typeface="Wingdings" panose="05000000000000000000" pitchFamily="2" charset="2"/>
              <a:buChar char="Ø"/>
            </a:pPr>
            <a:r>
              <a:rPr lang="en-US" sz="1800" dirty="0">
                <a:latin typeface="Times New Roman" panose="02020603050405020304" pitchFamily="18" charset="0"/>
                <a:ea typeface="Open Sans" panose="020B0606030504020204" pitchFamily="34" charset="0"/>
                <a:cs typeface="Times New Roman" panose="02020603050405020304" pitchFamily="18" charset="0"/>
              </a:rPr>
              <a:t>It can be easily integrated with major testing frameworks like Junit , TestNG , cucumber etc.</a:t>
            </a:r>
          </a:p>
          <a:p>
            <a:pPr algn="just"/>
            <a:endParaRPr lang="en-US" sz="18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buFont typeface="Wingdings" panose="05000000000000000000" pitchFamily="2" charset="2"/>
              <a:buChar char="Ø"/>
            </a:pPr>
            <a:r>
              <a:rPr lang="en-US" sz="1800" dirty="0">
                <a:latin typeface="Times New Roman" panose="02020603050405020304" pitchFamily="18" charset="0"/>
                <a:ea typeface="Open Sans" panose="020B0606030504020204" pitchFamily="34" charset="0"/>
                <a:cs typeface="Times New Roman" panose="02020603050405020304" pitchFamily="18" charset="0"/>
              </a:rPr>
              <a:t>These reports are mainly HTML documents that depict results as pie charts.</a:t>
            </a:r>
          </a:p>
          <a:p>
            <a:pPr algn="just"/>
            <a:endParaRPr lang="en-US" sz="18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buFont typeface="Wingdings" panose="05000000000000000000" pitchFamily="2" charset="2"/>
              <a:buChar char="Ø"/>
            </a:pPr>
            <a:r>
              <a:rPr lang="en-US" sz="1800" dirty="0">
                <a:latin typeface="Times New Roman" panose="02020603050405020304" pitchFamily="18" charset="0"/>
                <a:ea typeface="Open Sans" panose="020B0606030504020204" pitchFamily="34" charset="0"/>
                <a:cs typeface="Times New Roman" panose="02020603050405020304" pitchFamily="18" charset="0"/>
              </a:rPr>
              <a:t>They also shows generation of screenshots , logs and other details.</a:t>
            </a:r>
          </a:p>
          <a:p>
            <a:pPr algn="just"/>
            <a:endParaRPr lang="en-US" sz="1800" dirty="0">
              <a:latin typeface="Times New Roman" panose="02020603050405020304" pitchFamily="18" charset="0"/>
              <a:ea typeface="Open Sans" panose="020B0606030504020204" pitchFamily="34" charset="0"/>
              <a:cs typeface="Times New Roman" panose="02020603050405020304" pitchFamily="18" charset="0"/>
            </a:endParaRPr>
          </a:p>
          <a:p>
            <a:pPr marL="342900" indent="-342900" algn="just">
              <a:buFont typeface="Wingdings" panose="05000000000000000000" pitchFamily="2" charset="2"/>
              <a:buChar char="Ø"/>
            </a:pPr>
            <a:r>
              <a:rPr lang="en-US" sz="1800" dirty="0">
                <a:latin typeface="Times New Roman" panose="02020603050405020304" pitchFamily="18" charset="0"/>
                <a:ea typeface="Open Sans" panose="020B0606030504020204" pitchFamily="34" charset="0"/>
                <a:cs typeface="Times New Roman" panose="02020603050405020304" pitchFamily="18" charset="0"/>
              </a:rPr>
              <a:t>Once an automated test scripts runs successfully , testers need to generate test execution reports in order to understand clearly about the results. The Dependency we are adding to generate is</a:t>
            </a:r>
          </a:p>
          <a:p>
            <a:endParaRPr lang="en-US" dirty="0">
              <a:latin typeface="Times New Roman" panose="02020603050405020304" pitchFamily="18" charset="0"/>
              <a:ea typeface="Open Sans" panose="020B0606030504020204" pitchFamily="34" charset="0"/>
              <a:cs typeface="Times New Roman" panose="02020603050405020304" pitchFamily="18" charset="0"/>
            </a:endParaRPr>
          </a:p>
          <a:p>
            <a:r>
              <a:rPr lang="en-US" dirty="0">
                <a:latin typeface="Times New Roman" panose="02020603050405020304" pitchFamily="18" charset="0"/>
                <a:ea typeface="Open Sans" panose="020B0606030504020204" pitchFamily="34" charset="0"/>
                <a:cs typeface="Times New Roman" panose="02020603050405020304" pitchFamily="18" charset="0"/>
              </a:rPr>
              <a:t>&lt;!-- https://mvnrepository.com/artifact/com.aventstack/extentreports --&gt;</a:t>
            </a:r>
          </a:p>
          <a:p>
            <a:r>
              <a:rPr lang="en-US" dirty="0">
                <a:latin typeface="Times New Roman" panose="02020603050405020304" pitchFamily="18" charset="0"/>
                <a:ea typeface="Open Sans" panose="020B0606030504020204" pitchFamily="34" charset="0"/>
                <a:cs typeface="Times New Roman" panose="02020603050405020304" pitchFamily="18" charset="0"/>
              </a:rPr>
              <a:t>      &lt;dependency&gt;</a:t>
            </a:r>
          </a:p>
          <a:p>
            <a:r>
              <a:rPr lang="en-US" dirty="0">
                <a:latin typeface="Times New Roman" panose="02020603050405020304" pitchFamily="18" charset="0"/>
                <a:ea typeface="Open Sans" panose="020B0606030504020204" pitchFamily="34" charset="0"/>
                <a:cs typeface="Times New Roman" panose="02020603050405020304" pitchFamily="18" charset="0"/>
              </a:rPr>
              <a:t>              &lt;</a:t>
            </a:r>
            <a:r>
              <a:rPr lang="en-US" dirty="0" err="1">
                <a:latin typeface="Times New Roman" panose="02020603050405020304" pitchFamily="18" charset="0"/>
                <a:ea typeface="Open Sans" panose="020B0606030504020204" pitchFamily="34" charset="0"/>
                <a:cs typeface="Times New Roman" panose="02020603050405020304" pitchFamily="18" charset="0"/>
              </a:rPr>
              <a:t>groupId</a:t>
            </a:r>
            <a:r>
              <a:rPr lang="en-US" dirty="0">
                <a:latin typeface="Times New Roman" panose="02020603050405020304" pitchFamily="18" charset="0"/>
                <a:ea typeface="Open Sans" panose="020B0606030504020204" pitchFamily="34" charset="0"/>
                <a:cs typeface="Times New Roman" panose="02020603050405020304" pitchFamily="18" charset="0"/>
              </a:rPr>
              <a:t>&gt;</a:t>
            </a:r>
            <a:r>
              <a:rPr lang="en-US" dirty="0" err="1">
                <a:latin typeface="Times New Roman" panose="02020603050405020304" pitchFamily="18" charset="0"/>
                <a:ea typeface="Open Sans" panose="020B0606030504020204" pitchFamily="34" charset="0"/>
                <a:cs typeface="Times New Roman" panose="02020603050405020304" pitchFamily="18" charset="0"/>
              </a:rPr>
              <a:t>com.aventstack</a:t>
            </a:r>
            <a:r>
              <a:rPr lang="en-US" dirty="0">
                <a:latin typeface="Times New Roman" panose="02020603050405020304" pitchFamily="18" charset="0"/>
                <a:ea typeface="Open Sans" panose="020B0606030504020204" pitchFamily="34" charset="0"/>
                <a:cs typeface="Times New Roman" panose="02020603050405020304" pitchFamily="18" charset="0"/>
              </a:rPr>
              <a:t>&lt;/</a:t>
            </a:r>
            <a:r>
              <a:rPr lang="en-US" dirty="0" err="1">
                <a:latin typeface="Times New Roman" panose="02020603050405020304" pitchFamily="18" charset="0"/>
                <a:ea typeface="Open Sans" panose="020B0606030504020204" pitchFamily="34" charset="0"/>
                <a:cs typeface="Times New Roman" panose="02020603050405020304" pitchFamily="18" charset="0"/>
              </a:rPr>
              <a:t>groupId</a:t>
            </a:r>
            <a:r>
              <a:rPr lang="en-US" dirty="0">
                <a:latin typeface="Times New Roman" panose="02020603050405020304" pitchFamily="18" charset="0"/>
                <a:ea typeface="Open Sans" panose="020B0606030504020204" pitchFamily="34" charset="0"/>
                <a:cs typeface="Times New Roman" panose="02020603050405020304" pitchFamily="18" charset="0"/>
              </a:rPr>
              <a:t>&gt;</a:t>
            </a:r>
          </a:p>
          <a:p>
            <a:r>
              <a:rPr lang="en-US" dirty="0">
                <a:latin typeface="Times New Roman" panose="02020603050405020304" pitchFamily="18" charset="0"/>
                <a:ea typeface="Open Sans" panose="020B0606030504020204" pitchFamily="34" charset="0"/>
                <a:cs typeface="Times New Roman" panose="02020603050405020304" pitchFamily="18" charset="0"/>
              </a:rPr>
              <a:t>              &lt;</a:t>
            </a:r>
            <a:r>
              <a:rPr lang="en-US" dirty="0" err="1">
                <a:latin typeface="Times New Roman" panose="02020603050405020304" pitchFamily="18" charset="0"/>
                <a:ea typeface="Open Sans" panose="020B0606030504020204" pitchFamily="34" charset="0"/>
                <a:cs typeface="Times New Roman" panose="02020603050405020304" pitchFamily="18" charset="0"/>
              </a:rPr>
              <a:t>artifactId</a:t>
            </a:r>
            <a:r>
              <a:rPr lang="en-US" dirty="0">
                <a:latin typeface="Times New Roman" panose="02020603050405020304" pitchFamily="18" charset="0"/>
                <a:ea typeface="Open Sans" panose="020B0606030504020204" pitchFamily="34" charset="0"/>
                <a:cs typeface="Times New Roman" panose="02020603050405020304" pitchFamily="18" charset="0"/>
              </a:rPr>
              <a:t>&gt;</a:t>
            </a:r>
            <a:r>
              <a:rPr lang="en-US" dirty="0" err="1">
                <a:latin typeface="Times New Roman" panose="02020603050405020304" pitchFamily="18" charset="0"/>
                <a:ea typeface="Open Sans" panose="020B0606030504020204" pitchFamily="34" charset="0"/>
                <a:cs typeface="Times New Roman" panose="02020603050405020304" pitchFamily="18" charset="0"/>
              </a:rPr>
              <a:t>extentreports</a:t>
            </a:r>
            <a:r>
              <a:rPr lang="en-US" dirty="0">
                <a:latin typeface="Times New Roman" panose="02020603050405020304" pitchFamily="18" charset="0"/>
                <a:ea typeface="Open Sans" panose="020B0606030504020204" pitchFamily="34" charset="0"/>
                <a:cs typeface="Times New Roman" panose="02020603050405020304" pitchFamily="18" charset="0"/>
              </a:rPr>
              <a:t>&lt;/</a:t>
            </a:r>
            <a:r>
              <a:rPr lang="en-US" dirty="0" err="1">
                <a:latin typeface="Times New Roman" panose="02020603050405020304" pitchFamily="18" charset="0"/>
                <a:ea typeface="Open Sans" panose="020B0606030504020204" pitchFamily="34" charset="0"/>
                <a:cs typeface="Times New Roman" panose="02020603050405020304" pitchFamily="18" charset="0"/>
              </a:rPr>
              <a:t>artifactId</a:t>
            </a:r>
            <a:r>
              <a:rPr lang="en-US" dirty="0">
                <a:latin typeface="Times New Roman" panose="02020603050405020304" pitchFamily="18" charset="0"/>
                <a:ea typeface="Open Sans" panose="020B0606030504020204" pitchFamily="34" charset="0"/>
                <a:cs typeface="Times New Roman" panose="02020603050405020304" pitchFamily="18" charset="0"/>
              </a:rPr>
              <a:t>&gt;</a:t>
            </a:r>
          </a:p>
          <a:p>
            <a:r>
              <a:rPr lang="en-US" dirty="0">
                <a:latin typeface="Times New Roman" panose="02020603050405020304" pitchFamily="18" charset="0"/>
                <a:ea typeface="Open Sans" panose="020B0606030504020204" pitchFamily="34" charset="0"/>
                <a:cs typeface="Times New Roman" panose="02020603050405020304" pitchFamily="18" charset="0"/>
              </a:rPr>
              <a:t>              &lt;version&gt;5.1.1&lt;/version&gt;</a:t>
            </a:r>
          </a:p>
          <a:p>
            <a:r>
              <a:rPr lang="en-US" dirty="0">
                <a:latin typeface="Times New Roman" panose="02020603050405020304" pitchFamily="18" charset="0"/>
                <a:ea typeface="Open Sans" panose="020B0606030504020204" pitchFamily="34" charset="0"/>
                <a:cs typeface="Times New Roman" panose="02020603050405020304" pitchFamily="18" charset="0"/>
              </a:rPr>
              <a:t>      &lt;/dependency&gt;</a:t>
            </a:r>
          </a:p>
          <a:p>
            <a:pPr marL="342900" indent="-342900">
              <a:buFont typeface="Wingdings" panose="05000000000000000000" pitchFamily="2" charset="2"/>
              <a:buChar char="Ø"/>
            </a:pPr>
            <a:endParaRPr lang="en-US" sz="1800" dirty="0">
              <a:latin typeface="Times New Roman" panose="02020603050405020304" pitchFamily="18" charset="0"/>
              <a:ea typeface="Open Sans" panose="020B060603050402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4281359351"/>
      </p:ext>
    </p:extLst>
  </p:cSld>
  <p:clrMapOvr>
    <a:masterClrMapping/>
  </p:clrMapOvr>
  <p:transition spd="slow">
    <p:wip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5F944D-3395-533E-8E1F-62DC281069D8}"/>
              </a:ext>
            </a:extLst>
          </p:cNvPr>
          <p:cNvSpPr txBox="1"/>
          <p:nvPr/>
        </p:nvSpPr>
        <p:spPr>
          <a:xfrm>
            <a:off x="3144078" y="767521"/>
            <a:ext cx="5903844" cy="738664"/>
          </a:xfrm>
          <a:prstGeom prst="rect">
            <a:avLst/>
          </a:prstGeom>
          <a:noFill/>
        </p:spPr>
        <p:txBody>
          <a:bodyPr wrap="square" rtlCol="0">
            <a:spAutoFit/>
          </a:bodyPr>
          <a:lstStyle/>
          <a:p>
            <a:r>
              <a:rPr lang="en-IN" sz="2400" b="1" dirty="0">
                <a:solidFill>
                  <a:schemeClr val="accent1">
                    <a:lumMod val="75000"/>
                  </a:schemeClr>
                </a:solidFill>
                <a:effectLst/>
                <a:latin typeface="Arial Black" panose="020B0A04020102020204" pitchFamily="34" charset="0"/>
              </a:rPr>
              <a:t>Advantages of </a:t>
            </a:r>
            <a:r>
              <a:rPr lang="en-IN" sz="2400" b="1" dirty="0">
                <a:solidFill>
                  <a:schemeClr val="accent1">
                    <a:lumMod val="75000"/>
                  </a:schemeClr>
                </a:solidFill>
                <a:latin typeface="Arial Black" panose="020B0A04020102020204" pitchFamily="34" charset="0"/>
              </a:rPr>
              <a:t>Extent Reports</a:t>
            </a:r>
          </a:p>
          <a:p>
            <a:endParaRPr lang="en-IN" dirty="0"/>
          </a:p>
        </p:txBody>
      </p:sp>
      <p:sp>
        <p:nvSpPr>
          <p:cNvPr id="3" name="TextBox 2">
            <a:extLst>
              <a:ext uri="{FF2B5EF4-FFF2-40B4-BE49-F238E27FC236}">
                <a16:creationId xmlns:a16="http://schemas.microsoft.com/office/drawing/2014/main" id="{9F33A70D-13FD-2BC0-4994-FD036AE9B7F7}"/>
              </a:ext>
            </a:extLst>
          </p:cNvPr>
          <p:cNvSpPr txBox="1"/>
          <p:nvPr/>
        </p:nvSpPr>
        <p:spPr>
          <a:xfrm>
            <a:off x="1898374" y="2266121"/>
            <a:ext cx="9631018" cy="5009064"/>
          </a:xfrm>
          <a:prstGeom prst="rect">
            <a:avLst/>
          </a:prstGeom>
          <a:noFill/>
        </p:spPr>
        <p:txBody>
          <a:bodyPr wrap="square" rtlCol="0">
            <a:spAutoFit/>
          </a:bodyPr>
          <a:lstStyle/>
          <a:p>
            <a:pPr algn="just"/>
            <a:r>
              <a:rPr lang="en-IN" sz="1800" b="1" dirty="0">
                <a:latin typeface="Times New Roman" panose="02020603050405020304" pitchFamily="18" charset="0"/>
                <a:cs typeface="Times New Roman" panose="02020603050405020304" pitchFamily="18" charset="0"/>
              </a:rPr>
              <a:t>HTML Reports : </a:t>
            </a:r>
            <a:r>
              <a:rPr lang="en-IN" sz="1800" dirty="0">
                <a:latin typeface="Times New Roman" panose="02020603050405020304" pitchFamily="18" charset="0"/>
                <a:ea typeface="Open Sans"/>
                <a:cs typeface="Times New Roman" panose="02020603050405020304" pitchFamily="18" charset="0"/>
              </a:rPr>
              <a:t>HTML reports provides a detailed view of test execution and makes easy to understand test results</a:t>
            </a:r>
            <a:r>
              <a:rPr lang="en-IN" dirty="0">
                <a:latin typeface="Times New Roman" panose="02020603050405020304" pitchFamily="18" charset="0"/>
                <a:ea typeface="Open Sans"/>
                <a:cs typeface="Times New Roman" panose="02020603050405020304" pitchFamily="18" charset="0"/>
              </a:rPr>
              <a:t> </a:t>
            </a:r>
          </a:p>
          <a:p>
            <a:pPr algn="just"/>
            <a:endParaRPr lang="en-IN" sz="1800" b="1" dirty="0">
              <a:latin typeface="Times New Roman" panose="02020603050405020304" pitchFamily="18" charset="0"/>
              <a:cs typeface="Times New Roman" panose="02020603050405020304" pitchFamily="18" charset="0"/>
            </a:endParaRPr>
          </a:p>
          <a:p>
            <a:pPr algn="just"/>
            <a:r>
              <a:rPr lang="en-IN" sz="1800" b="1" dirty="0">
                <a:effectLst/>
                <a:latin typeface="Times New Roman" panose="02020603050405020304" pitchFamily="18" charset="0"/>
                <a:cs typeface="Times New Roman" panose="02020603050405020304" pitchFamily="18" charset="0"/>
              </a:rPr>
              <a:t>Real-Time Reporting : </a:t>
            </a:r>
            <a:r>
              <a:rPr lang="en-IN" sz="1800" dirty="0">
                <a:latin typeface="Times New Roman" panose="02020603050405020304" pitchFamily="18" charset="0"/>
                <a:ea typeface="Open Sans"/>
                <a:cs typeface="Times New Roman" panose="02020603050405020304" pitchFamily="18" charset="0"/>
              </a:rPr>
              <a:t>It provides real time updates during test execution as tests are running the reports are updated dynamically allowing testers to monitor progress and identify issues as they occur</a:t>
            </a:r>
          </a:p>
          <a:p>
            <a:pPr algn="just"/>
            <a:endParaRPr lang="en-US" sz="1800" dirty="0">
              <a:latin typeface="Times New Roman" panose="02020603050405020304" pitchFamily="18" charset="0"/>
              <a:cs typeface="Times New Roman" panose="02020603050405020304" pitchFamily="18" charset="0"/>
            </a:endParaRPr>
          </a:p>
          <a:p>
            <a:pPr algn="just">
              <a:lnSpc>
                <a:spcPts val="2734"/>
              </a:lnSpc>
            </a:pPr>
            <a:r>
              <a:rPr lang="en-IN" sz="1800" b="1" dirty="0">
                <a:latin typeface="Times New Roman" panose="02020603050405020304" pitchFamily="18" charset="0"/>
                <a:cs typeface="Times New Roman" panose="02020603050405020304" pitchFamily="18" charset="0"/>
              </a:rPr>
              <a:t>Screenshots and log Information : </a:t>
            </a:r>
            <a:r>
              <a:rPr lang="en-IN" sz="1800" dirty="0">
                <a:latin typeface="Times New Roman" panose="02020603050405020304" pitchFamily="18" charset="0"/>
                <a:ea typeface="Open Sans"/>
                <a:cs typeface="Times New Roman" panose="02020603050405020304" pitchFamily="18" charset="0"/>
              </a:rPr>
              <a:t>Allows testers to attach screenshots or log messages to each step of the test its makes better understandable the flow of test execution</a:t>
            </a:r>
          </a:p>
          <a:p>
            <a:pPr algn="just">
              <a:lnSpc>
                <a:spcPts val="2734"/>
              </a:lnSpc>
            </a:pPr>
            <a:endParaRPr lang="en-IN" sz="1800" b="1" dirty="0">
              <a:solidFill>
                <a:schemeClr val="accent6">
                  <a:lumMod val="50000"/>
                </a:schemeClr>
              </a:solidFill>
              <a:latin typeface="Times New Roman" panose="02020603050405020304" pitchFamily="18" charset="0"/>
              <a:cs typeface="Times New Roman" panose="02020603050405020304" pitchFamily="18" charset="0"/>
            </a:endParaRPr>
          </a:p>
          <a:p>
            <a:pPr algn="just">
              <a:lnSpc>
                <a:spcPts val="2734"/>
              </a:lnSpc>
            </a:pPr>
            <a:r>
              <a:rPr lang="en-IN" sz="1800" b="1" dirty="0">
                <a:latin typeface="Times New Roman" panose="02020603050405020304" pitchFamily="18" charset="0"/>
                <a:cs typeface="Times New Roman" panose="02020603050405020304" pitchFamily="18" charset="0"/>
              </a:rPr>
              <a:t>Supports for Multiple platforms : </a:t>
            </a:r>
            <a:r>
              <a:rPr lang="en-IN" sz="1800" dirty="0">
                <a:latin typeface="Times New Roman" panose="02020603050405020304" pitchFamily="18" charset="0"/>
                <a:ea typeface="Open Sans"/>
                <a:cs typeface="Times New Roman" panose="02020603050405020304" pitchFamily="18" charset="0"/>
              </a:rPr>
              <a:t>It supports multiple testing frameworks and platforms including TestNG , Junit and others it also makes suitable for automation projects</a:t>
            </a:r>
          </a:p>
          <a:p>
            <a:pPr>
              <a:lnSpc>
                <a:spcPts val="2734"/>
              </a:lnSpc>
            </a:pPr>
            <a:endParaRPr lang="en-US" sz="1800" dirty="0">
              <a:latin typeface="Times New Roman" panose="02020603050405020304" pitchFamily="18" charset="0"/>
              <a:cs typeface="Times New Roman" panose="02020603050405020304" pitchFamily="18" charset="0"/>
            </a:endParaRPr>
          </a:p>
          <a:p>
            <a:pPr>
              <a:lnSpc>
                <a:spcPts val="2734"/>
              </a:lnSpc>
            </a:pPr>
            <a:endParaRPr lang="en-IN" sz="1800" b="1" dirty="0">
              <a:solidFill>
                <a:schemeClr val="accent6">
                  <a:lumMod val="50000"/>
                </a:schemeClr>
              </a:solidFill>
              <a:latin typeface="Times New Roman" panose="02020603050405020304" pitchFamily="18" charset="0"/>
              <a:cs typeface="Times New Roman" panose="02020603050405020304" pitchFamily="18" charset="0"/>
            </a:endParaRPr>
          </a:p>
          <a:p>
            <a:endParaRPr lang="en-US" sz="1800" dirty="0">
              <a:latin typeface="Times New Roman" panose="02020603050405020304" pitchFamily="18" charset="0"/>
              <a:cs typeface="Times New Roman" panose="02020603050405020304" pitchFamily="18" charset="0"/>
            </a:endParaRPr>
          </a:p>
          <a:p>
            <a:r>
              <a:rPr lang="en-IN" sz="1800" b="1"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6533879"/>
      </p:ext>
    </p:extLst>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96AAB97-3A3E-4B20-9425-604F19150D15}"/>
              </a:ext>
            </a:extLst>
          </p:cNvPr>
          <p:cNvPicPr>
            <a:picLocks noChangeAspect="1"/>
          </p:cNvPicPr>
          <p:nvPr/>
        </p:nvPicPr>
        <p:blipFill>
          <a:blip r:embed="rId2"/>
          <a:stretch>
            <a:fillRect/>
          </a:stretch>
        </p:blipFill>
        <p:spPr>
          <a:xfrm>
            <a:off x="1520687" y="1282700"/>
            <a:ext cx="10353813" cy="5321300"/>
          </a:xfrm>
          <a:prstGeom prst="rect">
            <a:avLst/>
          </a:prstGeom>
        </p:spPr>
      </p:pic>
      <p:sp>
        <p:nvSpPr>
          <p:cNvPr id="4" name="TextBox 3">
            <a:extLst>
              <a:ext uri="{FF2B5EF4-FFF2-40B4-BE49-F238E27FC236}">
                <a16:creationId xmlns:a16="http://schemas.microsoft.com/office/drawing/2014/main" id="{ADCA23C6-5BE2-4527-8076-7EC4D7CDFBB3}"/>
              </a:ext>
            </a:extLst>
          </p:cNvPr>
          <p:cNvSpPr txBox="1"/>
          <p:nvPr/>
        </p:nvSpPr>
        <p:spPr>
          <a:xfrm>
            <a:off x="4262230" y="635652"/>
            <a:ext cx="3667539" cy="800219"/>
          </a:xfrm>
          <a:prstGeom prst="rect">
            <a:avLst/>
          </a:prstGeom>
          <a:noFill/>
        </p:spPr>
        <p:txBody>
          <a:bodyPr wrap="square" rtlCol="0">
            <a:spAutoFit/>
          </a:bodyPr>
          <a:lstStyle/>
          <a:p>
            <a:r>
              <a:rPr lang="en-IN" sz="2800" dirty="0">
                <a:solidFill>
                  <a:schemeClr val="accent1">
                    <a:lumMod val="75000"/>
                  </a:schemeClr>
                </a:solidFill>
                <a:latin typeface="Arial Black" panose="020B0A04020102020204" pitchFamily="34" charset="0"/>
              </a:rPr>
              <a:t>Outputs</a:t>
            </a:r>
          </a:p>
          <a:p>
            <a:endParaRPr lang="en-IN" dirty="0"/>
          </a:p>
        </p:txBody>
      </p:sp>
    </p:spTree>
    <p:extLst>
      <p:ext uri="{BB962C8B-B14F-4D97-AF65-F5344CB8AC3E}">
        <p14:creationId xmlns:p14="http://schemas.microsoft.com/office/powerpoint/2010/main" val="3879290328"/>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a:extLst>
              <a:ext uri="{FF2B5EF4-FFF2-40B4-BE49-F238E27FC236}">
                <a16:creationId xmlns:a16="http://schemas.microsoft.com/office/drawing/2014/main" id="{72C397F7-8B96-C74E-F350-70FF7208A12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5" name="Picture 4">
            <a:extLst>
              <a:ext uri="{FF2B5EF4-FFF2-40B4-BE49-F238E27FC236}">
                <a16:creationId xmlns:a16="http://schemas.microsoft.com/office/drawing/2014/main" id="{7C9EEBA4-85FA-57B3-5A51-588F948FF780}"/>
              </a:ext>
            </a:extLst>
          </p:cNvPr>
          <p:cNvPicPr>
            <a:picLocks noChangeAspect="1"/>
          </p:cNvPicPr>
          <p:nvPr/>
        </p:nvPicPr>
        <p:blipFill>
          <a:blip r:embed="rId2"/>
          <a:stretch>
            <a:fillRect/>
          </a:stretch>
        </p:blipFill>
        <p:spPr>
          <a:xfrm>
            <a:off x="1650999" y="1384300"/>
            <a:ext cx="9719363" cy="4599501"/>
          </a:xfrm>
          <a:prstGeom prst="rect">
            <a:avLst/>
          </a:prstGeom>
        </p:spPr>
      </p:pic>
      <p:sp>
        <p:nvSpPr>
          <p:cNvPr id="7" name="AutoShape 4">
            <a:extLst>
              <a:ext uri="{FF2B5EF4-FFF2-40B4-BE49-F238E27FC236}">
                <a16:creationId xmlns:a16="http://schemas.microsoft.com/office/drawing/2014/main" id="{8ACFF868-14E6-005C-89E2-BEF1C811D232}"/>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844666048"/>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46E7DCA-88F4-07BA-B911-E02E79E71BFC}"/>
              </a:ext>
            </a:extLst>
          </p:cNvPr>
          <p:cNvPicPr>
            <a:picLocks noChangeAspect="1"/>
          </p:cNvPicPr>
          <p:nvPr/>
        </p:nvPicPr>
        <p:blipFill>
          <a:blip r:embed="rId2"/>
          <a:stretch>
            <a:fillRect/>
          </a:stretch>
        </p:blipFill>
        <p:spPr>
          <a:xfrm>
            <a:off x="1790700" y="1351722"/>
            <a:ext cx="9410701" cy="4860235"/>
          </a:xfrm>
          <a:prstGeom prst="rect">
            <a:avLst/>
          </a:prstGeom>
        </p:spPr>
      </p:pic>
    </p:spTree>
    <p:extLst>
      <p:ext uri="{BB962C8B-B14F-4D97-AF65-F5344CB8AC3E}">
        <p14:creationId xmlns:p14="http://schemas.microsoft.com/office/powerpoint/2010/main" val="134461122"/>
      </p:ext>
    </p:extLst>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1D4F1F6-C04F-5ED6-2F22-98E6E1972869}"/>
              </a:ext>
            </a:extLst>
          </p:cNvPr>
          <p:cNvPicPr>
            <a:picLocks noChangeAspect="1"/>
          </p:cNvPicPr>
          <p:nvPr/>
        </p:nvPicPr>
        <p:blipFill>
          <a:blip r:embed="rId2"/>
          <a:stretch>
            <a:fillRect/>
          </a:stretch>
        </p:blipFill>
        <p:spPr>
          <a:xfrm>
            <a:off x="1803400" y="1295400"/>
            <a:ext cx="9586843" cy="4635500"/>
          </a:xfrm>
          <a:prstGeom prst="rect">
            <a:avLst/>
          </a:prstGeom>
        </p:spPr>
      </p:pic>
    </p:spTree>
    <p:extLst>
      <p:ext uri="{BB962C8B-B14F-4D97-AF65-F5344CB8AC3E}">
        <p14:creationId xmlns:p14="http://schemas.microsoft.com/office/powerpoint/2010/main" val="2457247218"/>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8DD160-5CC3-4545-B659-D96398196CD4}"/>
              </a:ext>
            </a:extLst>
          </p:cNvPr>
          <p:cNvSpPr/>
          <p:nvPr/>
        </p:nvSpPr>
        <p:spPr>
          <a:xfrm>
            <a:off x="1978531" y="2967335"/>
            <a:ext cx="8234947" cy="1200329"/>
          </a:xfrm>
          <a:prstGeom prst="rect">
            <a:avLst/>
          </a:prstGeom>
          <a:noFill/>
        </p:spPr>
        <p:txBody>
          <a:bodyPr wrap="none" lIns="91440" tIns="45720" rIns="91440" bIns="45720">
            <a:spAutoFit/>
          </a:bodyPr>
          <a:lstStyle/>
          <a:p>
            <a:pPr algn="ctr"/>
            <a:r>
              <a:rPr lang="en-US" sz="7200" b="1" cap="none" spc="0" dirty="0">
                <a:ln w="0"/>
                <a:solidFill>
                  <a:schemeClr val="tx1"/>
                </a:solidFill>
                <a:effectLst>
                  <a:outerShdw blurRad="38100" dist="19050" dir="2700000" algn="tl" rotWithShape="0">
                    <a:schemeClr val="dk1">
                      <a:alpha val="40000"/>
                    </a:schemeClr>
                  </a:outerShdw>
                </a:effectLst>
              </a:rPr>
              <a:t>THANK YOU TEAM</a:t>
            </a:r>
          </a:p>
        </p:txBody>
      </p:sp>
    </p:spTree>
    <p:extLst>
      <p:ext uri="{BB962C8B-B14F-4D97-AF65-F5344CB8AC3E}">
        <p14:creationId xmlns:p14="http://schemas.microsoft.com/office/powerpoint/2010/main" val="4020355612"/>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C2664-AD5E-0229-DE08-33A9656DFA00}"/>
              </a:ext>
            </a:extLst>
          </p:cNvPr>
          <p:cNvSpPr>
            <a:spLocks noGrp="1"/>
          </p:cNvSpPr>
          <p:nvPr>
            <p:ph type="title"/>
          </p:nvPr>
        </p:nvSpPr>
        <p:spPr>
          <a:xfrm>
            <a:off x="1571164" y="721920"/>
            <a:ext cx="2586317" cy="842682"/>
          </a:xfrm>
        </p:spPr>
        <p:txBody>
          <a:bodyPr>
            <a:normAutofit/>
          </a:bodyPr>
          <a:lstStyle/>
          <a:p>
            <a:r>
              <a:rPr lang="en-US" sz="2800" b="1" i="1" dirty="0">
                <a:solidFill>
                  <a:schemeClr val="accent1">
                    <a:lumMod val="75000"/>
                  </a:schemeClr>
                </a:solidFill>
                <a:effectLst>
                  <a:outerShdw blurRad="38100" dist="38100" dir="2700000" algn="tl">
                    <a:srgbClr val="000000">
                      <a:alpha val="43137"/>
                    </a:srgbClr>
                  </a:outerShdw>
                </a:effectLst>
                <a:cs typeface="Times New Roman" pitchFamily="18" charset="0"/>
              </a:rPr>
              <a:t>AGENDA</a:t>
            </a:r>
            <a:endParaRPr lang="en-IN" sz="2800" i="1" dirty="0">
              <a:solidFill>
                <a:schemeClr val="accent1">
                  <a:lumMod val="75000"/>
                </a:schemeClr>
              </a:solidFill>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174CB4FE-5AA0-9A59-C75A-5A8DE53E5FF7}"/>
              </a:ext>
            </a:extLst>
          </p:cNvPr>
          <p:cNvSpPr>
            <a:spLocks noGrp="1"/>
          </p:cNvSpPr>
          <p:nvPr>
            <p:ph idx="1"/>
          </p:nvPr>
        </p:nvSpPr>
        <p:spPr>
          <a:xfrm>
            <a:off x="1571164" y="1668020"/>
            <a:ext cx="10131425" cy="4598894"/>
          </a:xfrm>
        </p:spPr>
        <p:txBody>
          <a:bodyPr>
            <a:normAutofit/>
          </a:bodyPr>
          <a:lstStyle/>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Selenium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POM Framework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Cucumber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TestNG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Listeners &amp; </a:t>
            </a:r>
            <a:r>
              <a:rPr lang="en-US" sz="2000" dirty="0" err="1">
                <a:solidFill>
                  <a:schemeClr val="tx1"/>
                </a:solidFill>
                <a:latin typeface="Times New Roman" panose="02020603050405020304" pitchFamily="18" charset="0"/>
                <a:cs typeface="Times New Roman" panose="02020603050405020304" pitchFamily="18" charset="0"/>
              </a:rPr>
              <a:t>IRetry</a:t>
            </a:r>
            <a:r>
              <a:rPr lang="en-US" sz="2000" dirty="0">
                <a:solidFill>
                  <a:schemeClr val="tx1"/>
                </a:solidFill>
                <a:latin typeface="Times New Roman" panose="02020603050405020304" pitchFamily="18" charset="0"/>
                <a:cs typeface="Times New Roman" panose="02020603050405020304" pitchFamily="18" charset="0"/>
              </a:rPr>
              <a:t> Analyzer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Logs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Reports-Extent Reports</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TDD </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Jira</a:t>
            </a:r>
          </a:p>
          <a:p>
            <a:pPr>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Outputs </a:t>
            </a:r>
          </a:p>
          <a:p>
            <a:endParaRPr lang="en-IN" dirty="0"/>
          </a:p>
        </p:txBody>
      </p:sp>
    </p:spTree>
    <p:extLst>
      <p:ext uri="{BB962C8B-B14F-4D97-AF65-F5344CB8AC3E}">
        <p14:creationId xmlns:p14="http://schemas.microsoft.com/office/powerpoint/2010/main" val="2190458290"/>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B2522-0A2E-5884-8463-0B04ACD25B32}"/>
              </a:ext>
            </a:extLst>
          </p:cNvPr>
          <p:cNvSpPr>
            <a:spLocks noGrp="1"/>
          </p:cNvSpPr>
          <p:nvPr>
            <p:ph type="title"/>
          </p:nvPr>
        </p:nvSpPr>
        <p:spPr>
          <a:xfrm>
            <a:off x="4510025" y="734908"/>
            <a:ext cx="4289611" cy="564777"/>
          </a:xfrm>
        </p:spPr>
        <p:txBody>
          <a:bodyPr>
            <a:normAutofit fontScale="90000"/>
          </a:bodyPr>
          <a:lstStyle/>
          <a:p>
            <a:r>
              <a:rPr lang="en-US" b="1" kern="0" spc="-131" dirty="0">
                <a:solidFill>
                  <a:schemeClr val="accent1">
                    <a:lumMod val="75000"/>
                  </a:schemeClr>
                </a:solidFill>
                <a:effectLst>
                  <a:outerShdw blurRad="38100" dist="38100" dir="2700000" algn="tl">
                    <a:srgbClr val="000000">
                      <a:alpha val="43137"/>
                    </a:srgbClr>
                  </a:outerShdw>
                </a:effectLst>
                <a:latin typeface="Arial Black" panose="020B0A04020102020204" pitchFamily="34" charset="0"/>
                <a:ea typeface="Bitter" pitchFamily="34" charset="-122"/>
              </a:rPr>
              <a:t>SELENIUM</a:t>
            </a:r>
            <a:br>
              <a:rPr lang="en-US" sz="3600" b="1" dirty="0">
                <a:solidFill>
                  <a:schemeClr val="tx2">
                    <a:lumMod val="50000"/>
                  </a:schemeClr>
                </a:solidFill>
                <a:latin typeface="Arial Black" panose="020B0A04020102020204" pitchFamily="34" charset="0"/>
              </a:rPr>
            </a:br>
            <a:endParaRPr lang="en-IN" dirty="0"/>
          </a:p>
        </p:txBody>
      </p:sp>
      <p:sp>
        <p:nvSpPr>
          <p:cNvPr id="8" name="TextBox 7">
            <a:extLst>
              <a:ext uri="{FF2B5EF4-FFF2-40B4-BE49-F238E27FC236}">
                <a16:creationId xmlns:a16="http://schemas.microsoft.com/office/drawing/2014/main" id="{77C98AC9-BEB7-3BCD-6DBE-C85C62DCBFCB}"/>
              </a:ext>
            </a:extLst>
          </p:cNvPr>
          <p:cNvSpPr txBox="1"/>
          <p:nvPr/>
        </p:nvSpPr>
        <p:spPr>
          <a:xfrm>
            <a:off x="1679713" y="1986072"/>
            <a:ext cx="9690652" cy="3730317"/>
          </a:xfrm>
          <a:prstGeom prst="rect">
            <a:avLst/>
          </a:prstGeom>
          <a:noFill/>
        </p:spPr>
        <p:txBody>
          <a:bodyPr wrap="square" rtlCol="0">
            <a:spAutoFit/>
          </a:bodyPr>
          <a:lstStyle/>
          <a:p>
            <a:pPr marL="342900" indent="-342900" algn="just">
              <a:lnSpc>
                <a:spcPct val="150000"/>
              </a:lnSpc>
              <a:buFont typeface="Wingdings" panose="05000000000000000000" pitchFamily="2" charset="2"/>
              <a:buChar char="Ø"/>
            </a:pPr>
            <a:r>
              <a:rPr lang="en-US" sz="2000" dirty="0">
                <a:latin typeface="Times New Roman" panose="02020603050405020304" pitchFamily="18" charset="0"/>
                <a:ea typeface="Calibri" panose="020F0502020204030204" pitchFamily="34" charset="0"/>
                <a:cs typeface="Times New Roman" panose="02020603050405020304" pitchFamily="18" charset="0"/>
              </a:rPr>
              <a:t>Selenium is an open-source suite of tools and libraries that is used for browser automation. </a:t>
            </a:r>
          </a:p>
          <a:p>
            <a:pPr marL="342900" indent="-342900" algn="just">
              <a:lnSpc>
                <a:spcPct val="150000"/>
              </a:lnSpc>
              <a:buFont typeface="Wingdings" panose="05000000000000000000" pitchFamily="2" charset="2"/>
              <a:buChar char="Ø"/>
            </a:pPr>
            <a:r>
              <a:rPr lang="en-US" sz="2000" dirty="0">
                <a:latin typeface="Times New Roman" panose="02020603050405020304" pitchFamily="18" charset="0"/>
                <a:ea typeface="Calibri" panose="020F0502020204030204" pitchFamily="34" charset="0"/>
                <a:cs typeface="Times New Roman" panose="02020603050405020304" pitchFamily="18" charset="0"/>
              </a:rPr>
              <a:t>It allows users to test their websites functionally on different browsers. Perform Cross browser testing to check if the website functions consistently across different browsers. </a:t>
            </a:r>
          </a:p>
          <a:p>
            <a:pPr marL="342900" indent="-342900" algn="just">
              <a:lnSpc>
                <a:spcPct val="150000"/>
              </a:lnSpc>
              <a:buFont typeface="Wingdings" panose="05000000000000000000" pitchFamily="2" charset="2"/>
              <a:buChar char="Ø"/>
            </a:pPr>
            <a:r>
              <a:rPr lang="en-US" sz="2000" dirty="0">
                <a:latin typeface="Times New Roman" panose="02020603050405020304" pitchFamily="18" charset="0"/>
                <a:ea typeface="Calibri" panose="020F0502020204030204" pitchFamily="34" charset="0"/>
                <a:cs typeface="Times New Roman" panose="02020603050405020304" pitchFamily="18" charset="0"/>
              </a:rPr>
              <a:t>It provides a single interface that lets you write test scripts in programming languages like Ruby, Java, NodeJS, PHP, Perl, Python, JavaScript, and C#, among others.</a:t>
            </a:r>
          </a:p>
          <a:p>
            <a:pPr marL="342900" indent="-342900" algn="just">
              <a:lnSpc>
                <a:spcPct val="150000"/>
              </a:lnSpc>
              <a:buFont typeface="Wingdings" panose="05000000000000000000" pitchFamily="2" charset="2"/>
              <a:buChar char="Ø"/>
            </a:pPr>
            <a:r>
              <a:rPr lang="en-US" sz="2000" dirty="0">
                <a:latin typeface="Times New Roman" panose="02020603050405020304" pitchFamily="18" charset="0"/>
                <a:ea typeface="Calibri" panose="020F0502020204030204" pitchFamily="34" charset="0"/>
                <a:cs typeface="Times New Roman" panose="02020603050405020304" pitchFamily="18" charset="0"/>
              </a:rPr>
              <a:t>Selenium is very extensible and can be integrated with other tools and frameworks like TestNG, JUnit, Cucumber.</a:t>
            </a:r>
            <a:endParaRPr lang="en-IN" sz="2000" dirty="0">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3076" name="Picture 4">
            <a:extLst>
              <a:ext uri="{FF2B5EF4-FFF2-40B4-BE49-F238E27FC236}">
                <a16:creationId xmlns:a16="http://schemas.microsoft.com/office/drawing/2014/main" id="{E586AAD4-15B0-6D7A-02F6-88F76FFF41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66722" y="734908"/>
            <a:ext cx="526774" cy="457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724142"/>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B674A4-6B5C-60E4-2AE0-379F0611163A}"/>
              </a:ext>
            </a:extLst>
          </p:cNvPr>
          <p:cNvSpPr>
            <a:spLocks noGrp="1"/>
          </p:cNvSpPr>
          <p:nvPr>
            <p:ph idx="1"/>
          </p:nvPr>
        </p:nvSpPr>
        <p:spPr>
          <a:xfrm>
            <a:off x="2360612" y="846106"/>
            <a:ext cx="8915400" cy="5006761"/>
          </a:xfrm>
        </p:spPr>
        <p:txBody>
          <a:bodyPr/>
          <a:lstStyle/>
          <a:p>
            <a:pPr marL="0" indent="0">
              <a:buNone/>
            </a:pPr>
            <a:r>
              <a:rPr lang="en-IN" sz="2000" b="1" dirty="0">
                <a:solidFill>
                  <a:schemeClr val="tx1"/>
                </a:solidFill>
                <a:latin typeface="Times New Roman" panose="02020603050405020304" pitchFamily="18" charset="0"/>
                <a:cs typeface="Times New Roman" panose="02020603050405020304" pitchFamily="18" charset="0"/>
              </a:rPr>
              <a:t>Selenium Suite has 4 components namely</a:t>
            </a:r>
            <a:r>
              <a:rPr lang="en-IN" sz="2000" b="1" dirty="0">
                <a:latin typeface="Times New Roman" panose="02020603050405020304" pitchFamily="18" charset="0"/>
                <a:cs typeface="Times New Roman" panose="02020603050405020304" pitchFamily="18" charset="0"/>
              </a:rPr>
              <a:t>:</a:t>
            </a: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b="1" dirty="0">
              <a:latin typeface="Times New Roman" panose="02020603050405020304" pitchFamily="18" charset="0"/>
              <a:cs typeface="Times New Roman" panose="02020603050405020304" pitchFamily="18" charset="0"/>
            </a:endParaRPr>
          </a:p>
          <a:p>
            <a:pPr marL="0" indent="0">
              <a:buNone/>
            </a:pPr>
            <a:endParaRPr lang="en-IN" sz="2000" b="1" dirty="0">
              <a:latin typeface="Times New Roman" panose="02020603050405020304" pitchFamily="18" charset="0"/>
              <a:cs typeface="Times New Roman" panose="02020603050405020304" pitchFamily="18" charset="0"/>
            </a:endParaRPr>
          </a:p>
        </p:txBody>
      </p:sp>
      <p:sp>
        <p:nvSpPr>
          <p:cNvPr id="4" name="Rectangle: Rounded Corners 3">
            <a:extLst>
              <a:ext uri="{FF2B5EF4-FFF2-40B4-BE49-F238E27FC236}">
                <a16:creationId xmlns:a16="http://schemas.microsoft.com/office/drawing/2014/main" id="{3F780ABF-14FB-0DE3-1C05-7C2D86B4F90D}"/>
              </a:ext>
            </a:extLst>
          </p:cNvPr>
          <p:cNvSpPr/>
          <p:nvPr/>
        </p:nvSpPr>
        <p:spPr>
          <a:xfrm>
            <a:off x="3995531" y="1811406"/>
            <a:ext cx="2266122" cy="556591"/>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indent="0">
              <a:buNone/>
            </a:pPr>
            <a:r>
              <a:rPr lang="en-IN" sz="1800" dirty="0">
                <a:latin typeface="Times New Roman" panose="02020603050405020304" pitchFamily="18" charset="0"/>
                <a:cs typeface="Times New Roman" panose="02020603050405020304" pitchFamily="18" charset="0"/>
              </a:rPr>
              <a:t>      Selenium IDE</a:t>
            </a:r>
          </a:p>
        </p:txBody>
      </p:sp>
      <p:sp>
        <p:nvSpPr>
          <p:cNvPr id="5" name="Rectangle: Rounded Corners 4">
            <a:extLst>
              <a:ext uri="{FF2B5EF4-FFF2-40B4-BE49-F238E27FC236}">
                <a16:creationId xmlns:a16="http://schemas.microsoft.com/office/drawing/2014/main" id="{A007BF66-5BB6-1502-3E79-968CA00BF99C}"/>
              </a:ext>
            </a:extLst>
          </p:cNvPr>
          <p:cNvSpPr/>
          <p:nvPr/>
        </p:nvSpPr>
        <p:spPr>
          <a:xfrm>
            <a:off x="3995530" y="2761797"/>
            <a:ext cx="2266122" cy="64604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indent="0">
              <a:buNone/>
            </a:pPr>
            <a:r>
              <a:rPr lang="en-IN" sz="1800" dirty="0">
                <a:latin typeface="Times New Roman" panose="02020603050405020304" pitchFamily="18" charset="0"/>
                <a:cs typeface="Times New Roman" panose="02020603050405020304" pitchFamily="18" charset="0"/>
              </a:rPr>
              <a:t>      Selenium RC</a:t>
            </a:r>
          </a:p>
        </p:txBody>
      </p:sp>
      <p:sp>
        <p:nvSpPr>
          <p:cNvPr id="6" name="Rectangle: Rounded Corners 5">
            <a:extLst>
              <a:ext uri="{FF2B5EF4-FFF2-40B4-BE49-F238E27FC236}">
                <a16:creationId xmlns:a16="http://schemas.microsoft.com/office/drawing/2014/main" id="{263E150C-1FE6-2A1D-213F-37EC3520D6F8}"/>
              </a:ext>
            </a:extLst>
          </p:cNvPr>
          <p:cNvSpPr/>
          <p:nvPr/>
        </p:nvSpPr>
        <p:spPr>
          <a:xfrm>
            <a:off x="3995530" y="3831534"/>
            <a:ext cx="2266122" cy="64604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indent="0">
              <a:buNone/>
            </a:pPr>
            <a:r>
              <a:rPr lang="en-IN" sz="1800" dirty="0">
                <a:latin typeface="Times New Roman" panose="02020603050405020304" pitchFamily="18" charset="0"/>
                <a:cs typeface="Times New Roman" panose="02020603050405020304" pitchFamily="18" charset="0"/>
              </a:rPr>
              <a:t> Selenium WebDriver</a:t>
            </a:r>
          </a:p>
        </p:txBody>
      </p:sp>
      <p:sp>
        <p:nvSpPr>
          <p:cNvPr id="7" name="Rectangle: Rounded Corners 6">
            <a:extLst>
              <a:ext uri="{FF2B5EF4-FFF2-40B4-BE49-F238E27FC236}">
                <a16:creationId xmlns:a16="http://schemas.microsoft.com/office/drawing/2014/main" id="{B09DA245-E2EC-82C7-FDBF-D4A5C5CA9192}"/>
              </a:ext>
            </a:extLst>
          </p:cNvPr>
          <p:cNvSpPr/>
          <p:nvPr/>
        </p:nvSpPr>
        <p:spPr>
          <a:xfrm>
            <a:off x="3995530" y="4885082"/>
            <a:ext cx="2266122" cy="64604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marL="0" indent="0">
              <a:buNone/>
            </a:pPr>
            <a:r>
              <a:rPr lang="en-IN" sz="1800" dirty="0">
                <a:latin typeface="Times New Roman" panose="02020603050405020304" pitchFamily="18" charset="0"/>
                <a:cs typeface="Times New Roman" panose="02020603050405020304" pitchFamily="18" charset="0"/>
              </a:rPr>
              <a:t>      Selenium Grid</a:t>
            </a:r>
            <a:endParaRPr lang="en-IN" dirty="0">
              <a:latin typeface="Times New Roman" panose="02020603050405020304" pitchFamily="18" charset="0"/>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B4BA0565-DC16-D2BA-026D-92D6AB1A3935}"/>
              </a:ext>
            </a:extLst>
          </p:cNvPr>
          <p:cNvCxnSpPr>
            <a:cxnSpLocks/>
          </p:cNvCxnSpPr>
          <p:nvPr/>
        </p:nvCxnSpPr>
        <p:spPr>
          <a:xfrm>
            <a:off x="3140765" y="1490870"/>
            <a:ext cx="0" cy="3717234"/>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321B30B-4926-E185-F3AA-47177C965A02}"/>
              </a:ext>
            </a:extLst>
          </p:cNvPr>
          <p:cNvCxnSpPr/>
          <p:nvPr/>
        </p:nvCxnSpPr>
        <p:spPr>
          <a:xfrm>
            <a:off x="3140765" y="2089701"/>
            <a:ext cx="8547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A5D0946D-9A08-1DA7-B53C-9EE18410FB95}"/>
              </a:ext>
            </a:extLst>
          </p:cNvPr>
          <p:cNvCxnSpPr>
            <a:endCxn id="5" idx="1"/>
          </p:cNvCxnSpPr>
          <p:nvPr/>
        </p:nvCxnSpPr>
        <p:spPr>
          <a:xfrm>
            <a:off x="3140765" y="3084819"/>
            <a:ext cx="8547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61E373E3-738E-76DB-02C0-7A0913F84C20}"/>
              </a:ext>
            </a:extLst>
          </p:cNvPr>
          <p:cNvCxnSpPr>
            <a:endCxn id="6" idx="1"/>
          </p:cNvCxnSpPr>
          <p:nvPr/>
        </p:nvCxnSpPr>
        <p:spPr>
          <a:xfrm>
            <a:off x="3140765" y="4154556"/>
            <a:ext cx="8547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4DA7538E-1839-3053-2A68-5949B6AF6A72}"/>
              </a:ext>
            </a:extLst>
          </p:cNvPr>
          <p:cNvCxnSpPr>
            <a:endCxn id="7" idx="1"/>
          </p:cNvCxnSpPr>
          <p:nvPr/>
        </p:nvCxnSpPr>
        <p:spPr>
          <a:xfrm>
            <a:off x="3140765" y="5208104"/>
            <a:ext cx="85476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0218862"/>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BBB91EE-2D06-7CA4-47A2-B1C405521765}"/>
              </a:ext>
            </a:extLst>
          </p:cNvPr>
          <p:cNvSpPr>
            <a:spLocks noGrp="1"/>
          </p:cNvSpPr>
          <p:nvPr>
            <p:ph idx="1"/>
          </p:nvPr>
        </p:nvSpPr>
        <p:spPr>
          <a:xfrm>
            <a:off x="1679714" y="1451113"/>
            <a:ext cx="9650895" cy="5903844"/>
          </a:xfrm>
        </p:spPr>
        <p:txBody>
          <a:bodyPr>
            <a:normAutofit/>
          </a:bodyPr>
          <a:lstStyle/>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Selenium WebDriver is a powerful and enhanced version of Selenium RC which was developed to overcome the limitations of Selenium RC.</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WebDriver communicates with browsers directly with the help of browser-specific native methods, there by completely eliminating the need of Selenium RC.</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WebDriver works closely with Selenium IDE and Selenium Grid resulting in reliable test execution at speed and scale</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Selenium WebDriver is primarily designed to test web applications. </a:t>
            </a:r>
          </a:p>
          <a:p>
            <a:pPr marL="0" indent="0" algn="just">
              <a:buNone/>
            </a:pPr>
            <a:r>
              <a:rPr lang="en-US" sz="2000" dirty="0">
                <a:solidFill>
                  <a:schemeClr val="tx1"/>
                </a:solidFill>
                <a:latin typeface="Times New Roman" panose="02020603050405020304" pitchFamily="18" charset="0"/>
                <a:cs typeface="Times New Roman" panose="02020603050405020304" pitchFamily="18" charset="0"/>
              </a:rPr>
              <a:t>      You can perform :</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Functional Testing: Test the functionality of web applications by automating user interactions such as clicking buttons, filling out forms, navigating pages, and verifying expected out comes.</a:t>
            </a:r>
          </a:p>
          <a:p>
            <a:pPr algn="just">
              <a:buFont typeface="Wingdings" panose="05000000000000000000" pitchFamily="2" charset="2"/>
              <a:buChar char="Ø"/>
            </a:pPr>
            <a:r>
              <a:rPr lang="en-US" sz="2000" dirty="0">
                <a:solidFill>
                  <a:schemeClr val="tx1"/>
                </a:solidFill>
                <a:latin typeface="Times New Roman" panose="02020603050405020304" pitchFamily="18" charset="0"/>
                <a:cs typeface="Times New Roman" panose="02020603050405020304" pitchFamily="18" charset="0"/>
              </a:rPr>
              <a:t>Cross-Browser Testing: Test web application for consistency across different browsers and browser versions (e.g., Chrome, Firefox, Edge, Safari)</a:t>
            </a:r>
            <a:endParaRPr lang="en-IN" sz="2000" dirty="0">
              <a:solidFill>
                <a:schemeClr val="tx1"/>
              </a:solidFill>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35557BD5-2695-8076-54AA-4E7FA2F70E71}"/>
              </a:ext>
            </a:extLst>
          </p:cNvPr>
          <p:cNvSpPr txBox="1"/>
          <p:nvPr/>
        </p:nvSpPr>
        <p:spPr>
          <a:xfrm>
            <a:off x="2431774" y="758135"/>
            <a:ext cx="4388125" cy="461665"/>
          </a:xfrm>
          <a:prstGeom prst="rect">
            <a:avLst/>
          </a:prstGeom>
          <a:noFill/>
        </p:spPr>
        <p:txBody>
          <a:bodyPr wrap="square" rtlCol="0">
            <a:spAutoFit/>
          </a:bodyPr>
          <a:lstStyle/>
          <a:p>
            <a:r>
              <a:rPr lang="en-US" sz="2400" b="1" dirty="0">
                <a:solidFill>
                  <a:schemeClr val="accent1">
                    <a:lumMod val="75000"/>
                  </a:schemeClr>
                </a:solidFill>
                <a:latin typeface="Arial Black" panose="020B0A04020102020204" pitchFamily="34" charset="0"/>
                <a:ea typeface="Calibri" panose="020F0502020204030204" pitchFamily="34" charset="0"/>
                <a:cs typeface="Calibri" panose="020F0502020204030204" pitchFamily="34" charset="0"/>
              </a:rPr>
              <a:t>SELENIUM WEBDRIVER</a:t>
            </a:r>
            <a:r>
              <a:rPr lang="en-US" sz="24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rPr>
              <a:t>:</a:t>
            </a:r>
            <a:endParaRPr lang="en-IN" sz="2400" b="1" dirty="0">
              <a:solidFill>
                <a:schemeClr val="accent1">
                  <a:lumMod val="75000"/>
                </a:schemeClr>
              </a:solidFill>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82969317"/>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ED007-2E3D-83DA-51A5-89F6227661E8}"/>
              </a:ext>
            </a:extLst>
          </p:cNvPr>
          <p:cNvSpPr>
            <a:spLocks noGrp="1"/>
          </p:cNvSpPr>
          <p:nvPr>
            <p:ph type="title"/>
          </p:nvPr>
        </p:nvSpPr>
        <p:spPr>
          <a:xfrm>
            <a:off x="4505738" y="746063"/>
            <a:ext cx="3180523" cy="489073"/>
          </a:xfrm>
        </p:spPr>
        <p:txBody>
          <a:bodyPr>
            <a:normAutofit fontScale="90000"/>
          </a:bodyPr>
          <a:lstStyle/>
          <a:p>
            <a:r>
              <a:rPr lang="en-US" sz="2400" b="1" dirty="0">
                <a:solidFill>
                  <a:schemeClr val="accent1">
                    <a:lumMod val="75000"/>
                  </a:schemeClr>
                </a:solidFill>
                <a:latin typeface="Arial Black" panose="020B0A04020102020204" pitchFamily="34" charset="0"/>
              </a:rPr>
              <a:t>KEY COMPONENTS</a:t>
            </a:r>
            <a:endParaRPr lang="en-IN" sz="2400" b="1" dirty="0">
              <a:solidFill>
                <a:schemeClr val="accent1">
                  <a:lumMod val="75000"/>
                </a:schemeClr>
              </a:solidFill>
              <a:latin typeface="Arial Black" panose="020B0A04020102020204" pitchFamily="34" charset="0"/>
            </a:endParaRPr>
          </a:p>
        </p:txBody>
      </p:sp>
      <p:sp>
        <p:nvSpPr>
          <p:cNvPr id="3" name="Content Placeholder 2">
            <a:extLst>
              <a:ext uri="{FF2B5EF4-FFF2-40B4-BE49-F238E27FC236}">
                <a16:creationId xmlns:a16="http://schemas.microsoft.com/office/drawing/2014/main" id="{942F256A-01CD-171D-F04C-FE653203D396}"/>
              </a:ext>
            </a:extLst>
          </p:cNvPr>
          <p:cNvSpPr>
            <a:spLocks noGrp="1"/>
          </p:cNvSpPr>
          <p:nvPr>
            <p:ph idx="1"/>
          </p:nvPr>
        </p:nvSpPr>
        <p:spPr>
          <a:xfrm>
            <a:off x="1422400" y="1779104"/>
            <a:ext cx="10071100" cy="4088296"/>
          </a:xfrm>
        </p:spPr>
        <p:txBody>
          <a:bodyPr>
            <a:normAutofit fontScale="92500" lnSpcReduction="10000"/>
          </a:bodyPr>
          <a:lstStyle/>
          <a:p>
            <a:pPr marL="0" indent="0" algn="just">
              <a:buNone/>
            </a:pPr>
            <a:r>
              <a:rPr lang="en-US" sz="2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Browser Control:</a:t>
            </a:r>
            <a:r>
              <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With Selenium WebDriver, you can automate various actions on web browsers such as opening a browser, navigating to URLs, maximizing/minimizing windows, refreshing pages, and closing the browser.</a:t>
            </a:r>
          </a:p>
          <a:p>
            <a:pPr marL="0" indent="0" algn="just">
              <a:spcAft>
                <a:spcPts val="0"/>
              </a:spcAft>
              <a:buNone/>
            </a:pPr>
            <a:endParaRPr lang="en-US" sz="2200" dirty="0">
              <a:solidFill>
                <a:schemeClr val="tx1"/>
              </a:solidFill>
              <a:latin typeface="Times New Roman" panose="02020603050405020304" pitchFamily="18" charset="0"/>
              <a:ea typeface="SimSun" panose="02010600030101010101" pitchFamily="2" charset="-122"/>
              <a:cs typeface="Times New Roman" panose="02020603050405020304" pitchFamily="18" charset="0"/>
            </a:endParaRPr>
          </a:p>
          <a:p>
            <a:pPr marL="0" indent="0" algn="just">
              <a:spcAft>
                <a:spcPts val="0"/>
              </a:spcAft>
              <a:buNone/>
            </a:pPr>
            <a:r>
              <a:rPr lang="en-US" sz="2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Locating Elements: </a:t>
            </a:r>
            <a:r>
              <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Selenium WebDriver provides several mechanisms for locating web elements on a page such as ID, class name, CSS selector, XPath, tag name, link text, and partial link text. These locators are used with the </a:t>
            </a:r>
            <a:r>
              <a:rPr lang="en-US" sz="2200" dirty="0" err="1">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findElement</a:t>
            </a:r>
            <a:r>
              <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and </a:t>
            </a:r>
            <a:r>
              <a:rPr lang="en-US" sz="2200" dirty="0" err="1">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findElements</a:t>
            </a:r>
            <a:r>
              <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 methods of the WebDriver interface.</a:t>
            </a:r>
          </a:p>
          <a:p>
            <a:pPr marL="0" indent="0" algn="just">
              <a:buNone/>
            </a:pPr>
            <a:endPar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endParaRPr>
          </a:p>
          <a:p>
            <a:pPr marL="0" indent="0" algn="just">
              <a:buNone/>
            </a:pPr>
            <a:r>
              <a:rPr lang="en-US" sz="2200" b="1"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Support for Waits: </a:t>
            </a:r>
            <a:r>
              <a:rPr lang="en-US" sz="2200" dirty="0">
                <a:solidFill>
                  <a:schemeClr val="tx1"/>
                </a:solidFill>
                <a:effectLst/>
                <a:latin typeface="Times New Roman" panose="02020603050405020304" pitchFamily="18" charset="0"/>
                <a:ea typeface="SimSun" panose="02010600030101010101" pitchFamily="2" charset="-122"/>
                <a:cs typeface="Times New Roman" panose="02020603050405020304" pitchFamily="18" charset="0"/>
              </a:rPr>
              <a:t>WebDriver offers explicit and implicit wait mechanisms to handle synchronization issues between the script and the web page. This ensures that the script waits for a certain condition (like the presence of an element) before proceeding further.</a:t>
            </a:r>
          </a:p>
          <a:p>
            <a:pPr marL="0" indent="0">
              <a:buNone/>
            </a:pPr>
            <a:endParaRPr lang="en-US" sz="1800" dirty="0">
              <a:effectLst/>
              <a:latin typeface="Calibri" panose="020F0502020204030204" pitchFamily="34" charset="0"/>
              <a:ea typeface="SimSun" panose="02010600030101010101" pitchFamily="2" charset="-122"/>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259866890"/>
      </p:ext>
    </p:extLst>
  </p:cSld>
  <p:clrMapOvr>
    <a:masterClrMapping/>
  </p:clrMapOvr>
  <p:transition spd="slow">
    <p:wipe/>
  </p:transition>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1601</TotalTime>
  <Words>3698</Words>
  <Application>Microsoft Office PowerPoint</Application>
  <PresentationFormat>Widescreen</PresentationFormat>
  <Paragraphs>384</Paragraphs>
  <Slides>49</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49</vt:i4>
      </vt:variant>
    </vt:vector>
  </HeadingPairs>
  <TitlesOfParts>
    <vt:vector size="61" baseType="lpstr">
      <vt:lpstr>SimSun</vt:lpstr>
      <vt:lpstr>Arial</vt:lpstr>
      <vt:lpstr>Arial Black</vt:lpstr>
      <vt:lpstr>Bitter</vt:lpstr>
      <vt:lpstr>Calibri</vt:lpstr>
      <vt:lpstr>Century Gothic</vt:lpstr>
      <vt:lpstr>Open Sans</vt:lpstr>
      <vt:lpstr>Segoe UI</vt:lpstr>
      <vt:lpstr>Times New Roman</vt:lpstr>
      <vt:lpstr>Wingdings</vt:lpstr>
      <vt:lpstr>Wingdings 3</vt:lpstr>
      <vt:lpstr>Wisp</vt:lpstr>
      <vt:lpstr>Project Name : Books wagon</vt:lpstr>
      <vt:lpstr>BOOKSWAGON.COM </vt:lpstr>
      <vt:lpstr>URL FOR AUT : https://www.bookswagon.com</vt:lpstr>
      <vt:lpstr>INTRODUCTION </vt:lpstr>
      <vt:lpstr>AGENDA</vt:lpstr>
      <vt:lpstr>SELENIUM </vt:lpstr>
      <vt:lpstr>PowerPoint Presentation</vt:lpstr>
      <vt:lpstr>PowerPoint Presentation</vt:lpstr>
      <vt:lpstr>KEY COMPONENTS</vt:lpstr>
      <vt:lpstr>Advantages of Selenium for Automated Testing</vt:lpstr>
      <vt:lpstr>PowerPoint Presentation</vt:lpstr>
      <vt:lpstr>      USES OF THE POM </vt:lpstr>
      <vt:lpstr>                     Advantages of POM</vt:lpstr>
      <vt:lpstr>Page Object Model</vt:lpstr>
      <vt:lpstr>CUCUMBER </vt:lpstr>
      <vt:lpstr>PowerPoint Presentation</vt:lpstr>
      <vt:lpstr>PowerPoint Presentation</vt:lpstr>
      <vt:lpstr>TestNG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REPORTS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917349207148</dc:creator>
  <cp:lastModifiedBy>aDMIN</cp:lastModifiedBy>
  <cp:revision>69</cp:revision>
  <dcterms:created xsi:type="dcterms:W3CDTF">2024-02-26T06:07:12Z</dcterms:created>
  <dcterms:modified xsi:type="dcterms:W3CDTF">2024-02-29T16:44:17Z</dcterms:modified>
</cp:coreProperties>
</file>

<file path=docProps/thumbnail.jpeg>
</file>